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73" r:id="rId5"/>
    <p:sldId id="260" r:id="rId6"/>
    <p:sldId id="261" r:id="rId7"/>
    <p:sldId id="265" r:id="rId8"/>
    <p:sldId id="262" r:id="rId9"/>
    <p:sldId id="274" r:id="rId10"/>
    <p:sldId id="264" r:id="rId11"/>
    <p:sldId id="263" r:id="rId12"/>
    <p:sldId id="269" r:id="rId13"/>
    <p:sldId id="267" r:id="rId14"/>
    <p:sldId id="268" r:id="rId15"/>
    <p:sldId id="270" r:id="rId16"/>
    <p:sldId id="271" r:id="rId17"/>
    <p:sldId id="277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120" y="-17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zC3IxVsoruI&amp;list=PL5vRhkvp_jBY3v7qkBD0kmJ_djz7NTVev&amp;index=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8678" y="2288757"/>
            <a:ext cx="6849076" cy="2037224"/>
          </a:xfrm>
        </p:spPr>
        <p:txBody>
          <a:bodyPr/>
          <a:lstStyle/>
          <a:p>
            <a:r>
              <a:rPr lang="en-US" sz="4400" dirty="0" smtClean="0"/>
              <a:t>Understanding the First </a:t>
            </a:r>
            <a:r>
              <a:rPr lang="en-US" sz="4400" dirty="0"/>
              <a:t>G</a:t>
            </a:r>
            <a:r>
              <a:rPr lang="en-US" sz="4400" dirty="0" smtClean="0"/>
              <a:t>eneration </a:t>
            </a:r>
            <a:r>
              <a:rPr lang="en-US" sz="4400" dirty="0"/>
              <a:t>C</a:t>
            </a:r>
            <a:r>
              <a:rPr lang="en-US" sz="4400" dirty="0" smtClean="0"/>
              <a:t>ollege </a:t>
            </a:r>
            <a:r>
              <a:rPr lang="en-US" sz="4400" dirty="0"/>
              <a:t>S</a:t>
            </a:r>
            <a:r>
              <a:rPr lang="en-US" sz="4400" dirty="0" smtClean="0"/>
              <a:t>tudent </a:t>
            </a:r>
            <a:r>
              <a:rPr lang="en-US" sz="4400" dirty="0"/>
              <a:t>E</a:t>
            </a:r>
            <a:r>
              <a:rPr lang="en-US" sz="4400" dirty="0" smtClean="0"/>
              <a:t>xperience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301813" y="5503599"/>
            <a:ext cx="761979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Dr. Chitra Akkoor</a:t>
            </a:r>
          </a:p>
          <a:p>
            <a:pPr algn="ctr"/>
            <a:r>
              <a:rPr lang="en-US" sz="2400" b="1" dirty="0" smtClean="0"/>
              <a:t>Associate Professor</a:t>
            </a:r>
          </a:p>
          <a:p>
            <a:pPr algn="ctr"/>
            <a:r>
              <a:rPr lang="en-US" sz="2400" b="1" dirty="0" smtClean="0"/>
              <a:t>Department of Communication and Philosophy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236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research shows about supporting FGCS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Parental support</a:t>
            </a:r>
          </a:p>
          <a:p>
            <a:r>
              <a:rPr lang="en-US" dirty="0" smtClean="0"/>
              <a:t>Academic support</a:t>
            </a:r>
          </a:p>
          <a:p>
            <a:r>
              <a:rPr lang="en-US" dirty="0" smtClean="0"/>
              <a:t>Connections and out-of-class interactions with professors</a:t>
            </a:r>
          </a:p>
          <a:p>
            <a:r>
              <a:rPr lang="en-US" dirty="0" smtClean="0"/>
              <a:t>Connections with peers</a:t>
            </a:r>
          </a:p>
          <a:p>
            <a:r>
              <a:rPr lang="en-US" dirty="0" smtClean="0"/>
              <a:t>Peer mentorship with FG juniors and seniors</a:t>
            </a:r>
          </a:p>
          <a:p>
            <a:r>
              <a:rPr lang="en-US" dirty="0" smtClean="0"/>
              <a:t>Joining clubs and extra curricular activities</a:t>
            </a:r>
            <a:endParaRPr lang="en-US" dirty="0"/>
          </a:p>
        </p:txBody>
      </p:sp>
      <p:pic>
        <p:nvPicPr>
          <p:cNvPr id="4" name="Picture 3" descr="support-sign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551" y="4140277"/>
            <a:ext cx="2212848" cy="174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99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II</a:t>
            </a:r>
            <a:br>
              <a:rPr lang="en-US" dirty="0" smtClean="0"/>
            </a:br>
            <a:r>
              <a:rPr lang="en-US" sz="3100" dirty="0"/>
              <a:t>First generation college student experiences at KSC</a:t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we know about them?</a:t>
            </a:r>
          </a:p>
          <a:p>
            <a:r>
              <a:rPr lang="en-US" dirty="0" smtClean="0"/>
              <a:t>What kinds of challenges of FGCS at KSC?</a:t>
            </a:r>
          </a:p>
          <a:p>
            <a:r>
              <a:rPr lang="en-US" dirty="0" smtClean="0"/>
              <a:t>What resources are in place to support them?</a:t>
            </a:r>
          </a:p>
          <a:p>
            <a:r>
              <a:rPr lang="en-US" dirty="0" smtClean="0"/>
              <a:t>What role, if any, should faculty play in supporting FGCS</a:t>
            </a:r>
          </a:p>
          <a:p>
            <a:r>
              <a:rPr lang="en-US" dirty="0" smtClean="0"/>
              <a:t>What is the institution’s role in supporting FGCS?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46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Pre-Entry Experiences for KSC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481" y="2566582"/>
            <a:ext cx="6359116" cy="3309286"/>
          </a:xfrm>
        </p:spPr>
        <p:txBody>
          <a:bodyPr>
            <a:normAutofit/>
          </a:bodyPr>
          <a:lstStyle/>
          <a:p>
            <a:r>
              <a:rPr lang="en-US" dirty="0" smtClean="0"/>
              <a:t>Motivation </a:t>
            </a:r>
            <a:r>
              <a:rPr lang="mr-IN" dirty="0" smtClean="0"/>
              <a:t>–</a:t>
            </a:r>
            <a:r>
              <a:rPr lang="en-US" dirty="0" smtClean="0"/>
              <a:t> intrinsic, parental, TV</a:t>
            </a:r>
          </a:p>
          <a:p>
            <a:r>
              <a:rPr lang="en-US" dirty="0" smtClean="0"/>
              <a:t>Challenges</a:t>
            </a:r>
          </a:p>
          <a:p>
            <a:r>
              <a:rPr lang="en-US" dirty="0" smtClean="0"/>
              <a:t>Upward Bound and Summer Links</a:t>
            </a:r>
          </a:p>
          <a:p>
            <a:r>
              <a:rPr lang="en-US" dirty="0" smtClean="0"/>
              <a:t>Admissions staff at KSC and coaches</a:t>
            </a:r>
          </a:p>
          <a:p>
            <a:r>
              <a:rPr lang="en-US" dirty="0"/>
              <a:t>College educated parents of friends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d-people-concept-help-support-illustration-men-working-together-placing-word-rendering-human-character-33564293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259" y="2740612"/>
            <a:ext cx="2952576" cy="280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0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Post-Entry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of color</a:t>
            </a:r>
          </a:p>
          <a:p>
            <a:r>
              <a:rPr lang="en-US" dirty="0" smtClean="0"/>
              <a:t>Low income students</a:t>
            </a:r>
          </a:p>
          <a:p>
            <a:r>
              <a:rPr lang="en-US" dirty="0" smtClean="0"/>
              <a:t>Non-traditional students</a:t>
            </a:r>
          </a:p>
          <a:p>
            <a:r>
              <a:rPr lang="en-US" dirty="0" smtClean="0"/>
              <a:t>Social life and peer interactions</a:t>
            </a:r>
          </a:p>
          <a:p>
            <a:r>
              <a:rPr lang="en-US" dirty="0" smtClean="0"/>
              <a:t>Between two worlds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iversity-landscape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5853" y="3214842"/>
            <a:ext cx="3827809" cy="181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77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Systems at KSC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Upward Bound and Summer Links</a:t>
            </a:r>
          </a:p>
          <a:p>
            <a:r>
              <a:rPr lang="en-US" dirty="0" smtClean="0"/>
              <a:t>Aspire staff provide a number of ongoing supports</a:t>
            </a:r>
          </a:p>
          <a:p>
            <a:pPr lvl="1"/>
            <a:r>
              <a:rPr lang="en-US" dirty="0"/>
              <a:t>The college 102 </a:t>
            </a:r>
            <a:r>
              <a:rPr lang="en-US" dirty="0" smtClean="0"/>
              <a:t>course</a:t>
            </a:r>
          </a:p>
          <a:p>
            <a:pPr lvl="1"/>
            <a:r>
              <a:rPr lang="en-US" dirty="0" smtClean="0"/>
              <a:t>Tutoring, time management, paperwork, advising, financials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GRE prep, graduate school prep.</a:t>
            </a:r>
          </a:p>
          <a:p>
            <a:pPr lvl="1"/>
            <a:r>
              <a:rPr lang="en-US" dirty="0"/>
              <a:t>A place to hang out; </a:t>
            </a:r>
            <a:r>
              <a:rPr lang="en-US" dirty="0" smtClean="0"/>
              <a:t>work studies</a:t>
            </a:r>
          </a:p>
          <a:p>
            <a:pPr lvl="1"/>
            <a:r>
              <a:rPr lang="en-US" dirty="0" smtClean="0"/>
              <a:t>Aspire is for everyone not just FG</a:t>
            </a:r>
          </a:p>
          <a:p>
            <a:pPr lvl="1"/>
            <a:r>
              <a:rPr lang="en-US" dirty="0" smtClean="0"/>
              <a:t>Not everyone is aware or utilizes their services</a:t>
            </a:r>
          </a:p>
          <a:p>
            <a:endParaRPr lang="en-US" dirty="0"/>
          </a:p>
        </p:txBody>
      </p:sp>
      <p:pic>
        <p:nvPicPr>
          <p:cNvPr id="4" name="Picture 3" descr="d-people-concept-help-support-illustration-men-working-together-placing-word-rendering-human-character-33564293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0527" y="2489246"/>
            <a:ext cx="2698036" cy="256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17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faculty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9989" y="2606272"/>
            <a:ext cx="6676607" cy="326959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Help them gain confidence and strategies for success</a:t>
            </a:r>
          </a:p>
          <a:p>
            <a:r>
              <a:rPr lang="en-US" dirty="0"/>
              <a:t>B</a:t>
            </a:r>
            <a:r>
              <a:rPr lang="en-US" dirty="0" smtClean="0"/>
              <a:t>e accessible </a:t>
            </a:r>
            <a:r>
              <a:rPr lang="en-US" dirty="0"/>
              <a:t>for </a:t>
            </a:r>
            <a:r>
              <a:rPr lang="en-US" dirty="0" smtClean="0"/>
              <a:t>interactions</a:t>
            </a:r>
          </a:p>
          <a:p>
            <a:r>
              <a:rPr lang="en-US" dirty="0"/>
              <a:t>“rigor”, “relationships”, “relevance” </a:t>
            </a:r>
          </a:p>
          <a:p>
            <a:r>
              <a:rPr lang="en-US" dirty="0" smtClean="0"/>
              <a:t>FGCS </a:t>
            </a:r>
            <a:r>
              <a:rPr lang="en-US" dirty="0"/>
              <a:t>need more structure and directives</a:t>
            </a:r>
          </a:p>
          <a:p>
            <a:r>
              <a:rPr lang="en-US" dirty="0"/>
              <a:t>Collaborate with other offices to support </a:t>
            </a:r>
            <a:r>
              <a:rPr lang="en-US" dirty="0" smtClean="0"/>
              <a:t>FGCS</a:t>
            </a:r>
            <a:endParaRPr lang="en-US" dirty="0"/>
          </a:p>
          <a:p>
            <a:r>
              <a:rPr lang="en-US" dirty="0"/>
              <a:t>Don’t assume students know the “lingo”</a:t>
            </a:r>
          </a:p>
          <a:p>
            <a:r>
              <a:rPr lang="en-US" dirty="0"/>
              <a:t>Discuss FGC experiences as part of diversity topics in </a:t>
            </a:r>
            <a:r>
              <a:rPr lang="en-US" dirty="0" smtClean="0"/>
              <a:t>class</a:t>
            </a:r>
          </a:p>
          <a:p>
            <a:endParaRPr lang="en-US" dirty="0"/>
          </a:p>
        </p:txBody>
      </p:sp>
      <p:pic>
        <p:nvPicPr>
          <p:cNvPr id="4" name="Picture 3" descr="Support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414" y="2959114"/>
            <a:ext cx="2165677" cy="216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87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172" y="2583392"/>
            <a:ext cx="4300385" cy="3396480"/>
          </a:xfrm>
        </p:spPr>
        <p:txBody>
          <a:bodyPr/>
          <a:lstStyle/>
          <a:p>
            <a:r>
              <a:rPr lang="en-US" dirty="0" smtClean="0"/>
              <a:t>Peer mentors</a:t>
            </a:r>
          </a:p>
          <a:p>
            <a:r>
              <a:rPr lang="en-US" dirty="0" smtClean="0"/>
              <a:t>Bring families in</a:t>
            </a:r>
          </a:p>
          <a:p>
            <a:r>
              <a:rPr lang="en-US" dirty="0" smtClean="0"/>
              <a:t>Celebratory events</a:t>
            </a:r>
          </a:p>
          <a:p>
            <a:r>
              <a:rPr lang="en-US" dirty="0" smtClean="0"/>
              <a:t>Treat FGCS as pioneers</a:t>
            </a:r>
          </a:p>
          <a:p>
            <a:r>
              <a:rPr lang="en-US" dirty="0" smtClean="0"/>
              <a:t>LLC and service learning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49869" y="2643183"/>
            <a:ext cx="4300385" cy="3396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Offer education to faculty</a:t>
            </a:r>
          </a:p>
          <a:p>
            <a:r>
              <a:rPr lang="en-US" dirty="0" smtClean="0"/>
              <a:t>Communicate FG related data to faculty </a:t>
            </a:r>
          </a:p>
          <a:p>
            <a:r>
              <a:rPr lang="en-US" dirty="0" smtClean="0"/>
              <a:t>Provide forums for discussion</a:t>
            </a:r>
          </a:p>
          <a:p>
            <a:r>
              <a:rPr lang="en-US" dirty="0" smtClean="0"/>
              <a:t>Make services more visible to everyone</a:t>
            </a:r>
          </a:p>
          <a:p>
            <a:endParaRPr lang="en-US" dirty="0"/>
          </a:p>
        </p:txBody>
      </p:sp>
      <p:pic>
        <p:nvPicPr>
          <p:cNvPr id="5" name="Picture 4" descr="college info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351" y="1083647"/>
            <a:ext cx="2087880" cy="10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2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Complexities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Multiple factors </a:t>
            </a:r>
            <a:r>
              <a:rPr lang="en-US" dirty="0" smtClean="0"/>
              <a:t>that impact FGCS</a:t>
            </a:r>
          </a:p>
          <a:p>
            <a:r>
              <a:rPr lang="en-US" dirty="0" smtClean="0"/>
              <a:t>Overlapping marginalized identities</a:t>
            </a:r>
          </a:p>
          <a:p>
            <a:r>
              <a:rPr lang="en-US" dirty="0" smtClean="0"/>
              <a:t>How do I know who is first gen? Do I need to know?</a:t>
            </a:r>
          </a:p>
          <a:p>
            <a:r>
              <a:rPr lang="en-US" dirty="0" smtClean="0"/>
              <a:t>40% of our students are first gen - is that information worth something? Is there such a big difference between our first gen and non first gen students?</a:t>
            </a:r>
          </a:p>
          <a:p>
            <a:r>
              <a:rPr lang="en-US" dirty="0" smtClean="0"/>
              <a:t>What are we saying when we attribute multiple things to this “problem” or “fact”</a:t>
            </a:r>
          </a:p>
          <a:p>
            <a:r>
              <a:rPr lang="en-US" dirty="0" smtClean="0"/>
              <a:t>Do we need to do something with that information or are we happy where we are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898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cuss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0395" y="1556040"/>
            <a:ext cx="8710363" cy="53019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62567" y="965776"/>
            <a:ext cx="89823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(</a:t>
            </a:r>
            <a:r>
              <a:rPr lang="en-US" sz="2800" dirty="0" err="1"/>
              <a:t>tinyurl.com</a:t>
            </a:r>
            <a:r>
              <a:rPr lang="en-US" sz="2800" dirty="0"/>
              <a:t>/</a:t>
            </a:r>
            <a:r>
              <a:rPr lang="en-US" sz="2800" dirty="0" err="1"/>
              <a:t>ksc</a:t>
            </a:r>
            <a:r>
              <a:rPr lang="en-US" sz="2800" dirty="0"/>
              <a:t>-feedback) </a:t>
            </a:r>
          </a:p>
        </p:txBody>
      </p:sp>
    </p:spTree>
    <p:extLst>
      <p:ext uri="{BB962C8B-B14F-4D97-AF65-F5344CB8AC3E}">
        <p14:creationId xmlns:p14="http://schemas.microsoft.com/office/powerpoint/2010/main" val="980307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I</a:t>
            </a:r>
            <a:br>
              <a:rPr lang="en-US" dirty="0" smtClean="0"/>
            </a:br>
            <a:r>
              <a:rPr lang="en-US" sz="2800" dirty="0" smtClean="0"/>
              <a:t>First generation college students in general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a first generation college student?</a:t>
            </a:r>
          </a:p>
          <a:p>
            <a:r>
              <a:rPr lang="en-US" dirty="0" smtClean="0"/>
              <a:t>What does prior research tell us about the first generation college student experience both before entering college and during college?</a:t>
            </a:r>
          </a:p>
          <a:p>
            <a:r>
              <a:rPr lang="en-US" dirty="0" smtClean="0"/>
              <a:t>What </a:t>
            </a:r>
            <a:r>
              <a:rPr lang="en-US" dirty="0"/>
              <a:t>are some </a:t>
            </a:r>
            <a:r>
              <a:rPr lang="en-US" dirty="0" smtClean="0"/>
              <a:t>resources available for supporting first </a:t>
            </a:r>
            <a:r>
              <a:rPr lang="en-US" dirty="0"/>
              <a:t>generation college </a:t>
            </a:r>
            <a:r>
              <a:rPr lang="en-US" dirty="0" smtClean="0"/>
              <a:t>students?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76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II</a:t>
            </a:r>
            <a:br>
              <a:rPr lang="en-US" dirty="0" smtClean="0"/>
            </a:br>
            <a:r>
              <a:rPr lang="en-US" sz="3100" dirty="0"/>
              <a:t>First generation college student experiences at KSC</a:t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we know about them?</a:t>
            </a:r>
          </a:p>
          <a:p>
            <a:r>
              <a:rPr lang="en-US" dirty="0" smtClean="0"/>
              <a:t>What resources are in place to support them?</a:t>
            </a:r>
          </a:p>
          <a:p>
            <a:r>
              <a:rPr lang="en-US" dirty="0" smtClean="0"/>
              <a:t>What is the role of faculty in supporting FGC students?</a:t>
            </a:r>
          </a:p>
          <a:p>
            <a:r>
              <a:rPr lang="en-US" dirty="0" smtClean="0"/>
              <a:t>What is the role of the institution?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3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Groups of 3</a:t>
            </a:r>
          </a:p>
          <a:p>
            <a:r>
              <a:rPr lang="en-US" dirty="0" smtClean="0"/>
              <a:t>Please complete individually</a:t>
            </a:r>
          </a:p>
          <a:p>
            <a:r>
              <a:rPr lang="en-US" dirty="0" smtClean="0"/>
              <a:t>Discuss with group</a:t>
            </a:r>
          </a:p>
          <a:p>
            <a:r>
              <a:rPr lang="en-US" dirty="0" smtClean="0"/>
              <a:t>Come to a consensus</a:t>
            </a:r>
          </a:p>
          <a:p>
            <a:r>
              <a:rPr lang="en-US" dirty="0" smtClean="0"/>
              <a:t>Report</a:t>
            </a:r>
          </a:p>
          <a:p>
            <a:r>
              <a:rPr lang="en-US" dirty="0" smtClean="0"/>
              <a:t>Hand in both individual and consensus sheets.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54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a FGCS?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student whose parents or legal guardians have not completed a bachelor’s degree. </a:t>
            </a:r>
          </a:p>
          <a:p>
            <a:r>
              <a:rPr lang="en-US" dirty="0" smtClean="0"/>
              <a:t>First in their family to </a:t>
            </a:r>
            <a:r>
              <a:rPr lang="en-US" b="1" dirty="0" smtClean="0"/>
              <a:t>complete </a:t>
            </a:r>
            <a:r>
              <a:rPr lang="en-US" dirty="0" smtClean="0"/>
              <a:t>college and earn a bachelor’s degree.</a:t>
            </a:r>
          </a:p>
        </p:txBody>
      </p:sp>
      <p:pic>
        <p:nvPicPr>
          <p:cNvPr id="4" name="Picture 3" descr="firsttofinish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0746" y="3955714"/>
            <a:ext cx="2575319" cy="241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5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Pre-Entry Challenges of FGCS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Academically underprepared</a:t>
            </a:r>
          </a:p>
          <a:p>
            <a:r>
              <a:rPr lang="en-US" dirty="0" smtClean="0"/>
              <a:t>Lack </a:t>
            </a:r>
            <a:r>
              <a:rPr lang="en-US" dirty="0"/>
              <a:t>of social and cultural </a:t>
            </a:r>
            <a:r>
              <a:rPr lang="en-US" dirty="0" smtClean="0"/>
              <a:t>capital in the family</a:t>
            </a:r>
          </a:p>
          <a:p>
            <a:r>
              <a:rPr lang="en-US" dirty="0" smtClean="0"/>
              <a:t>Lack of confidence</a:t>
            </a:r>
          </a:p>
          <a:p>
            <a:r>
              <a:rPr lang="en-US" dirty="0" smtClean="0"/>
              <a:t>Financial considerations</a:t>
            </a:r>
          </a:p>
          <a:p>
            <a:r>
              <a:rPr lang="en-US" dirty="0" smtClean="0"/>
              <a:t>Application process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hallenges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6308" y="2912054"/>
            <a:ext cx="3251002" cy="249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and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Intrinsic and extrinsic motivation</a:t>
            </a:r>
          </a:p>
          <a:p>
            <a:r>
              <a:rPr lang="en-US" dirty="0" smtClean="0"/>
              <a:t>Parents’ lack of a degree</a:t>
            </a:r>
          </a:p>
          <a:p>
            <a:r>
              <a:rPr lang="en-US" dirty="0" smtClean="0"/>
              <a:t>Upward mobility </a:t>
            </a:r>
          </a:p>
          <a:p>
            <a:r>
              <a:rPr lang="en-US" dirty="0" smtClean="0"/>
              <a:t>High school counselors, teachers, college recruiters</a:t>
            </a:r>
          </a:p>
          <a:p>
            <a:r>
              <a:rPr lang="en-US" dirty="0" smtClean="0"/>
              <a:t>TRIO Upward Bound</a:t>
            </a:r>
          </a:p>
          <a:p>
            <a:endParaRPr lang="en-US" dirty="0"/>
          </a:p>
        </p:txBody>
      </p:sp>
      <p:pic>
        <p:nvPicPr>
          <p:cNvPr id="4" name="Picture 3" descr="Diploma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823" y="661490"/>
            <a:ext cx="2165240" cy="173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26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Post-Entry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Transition to college</a:t>
            </a:r>
          </a:p>
          <a:p>
            <a:r>
              <a:rPr lang="en-US" dirty="0" smtClean="0"/>
              <a:t>Understanding the lingo</a:t>
            </a:r>
          </a:p>
          <a:p>
            <a:r>
              <a:rPr lang="en-US" dirty="0" smtClean="0"/>
              <a:t>“Do I really belong here”</a:t>
            </a:r>
          </a:p>
          <a:p>
            <a:r>
              <a:rPr lang="en-US" dirty="0" smtClean="0"/>
              <a:t>Persistence</a:t>
            </a:r>
          </a:p>
          <a:p>
            <a:r>
              <a:rPr lang="en-US" dirty="0" smtClean="0"/>
              <a:t>Shifting identity</a:t>
            </a:r>
          </a:p>
          <a:p>
            <a:r>
              <a:rPr lang="en-US" dirty="0" smtClean="0"/>
              <a:t>Family expectations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navigat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8793" y="2685650"/>
            <a:ext cx="4386478" cy="291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58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“</a:t>
            </a:r>
            <a:r>
              <a:rPr lang="en-US" sz="3200" dirty="0"/>
              <a:t>A Walk in My Shoes: First Generation College </a:t>
            </a:r>
            <a:r>
              <a:rPr lang="en-US" sz="3200" dirty="0" smtClean="0"/>
              <a:t>Students”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Produced by the College of Education at Kansas State University</a:t>
            </a:r>
          </a:p>
          <a:p>
            <a:r>
              <a:rPr lang="en-US" dirty="0" smtClean="0"/>
              <a:t>A documentary for academic advisors working with first generation college students</a:t>
            </a:r>
          </a:p>
          <a:p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://www.youtube.com/watch?v=zC3IxVsoruI&amp;list=PL5vRhkvp_jBY3v7qkBD0kmJ_djz7NTVev&amp;index=</a:t>
            </a:r>
            <a:r>
              <a:rPr lang="en-US" sz="2000" dirty="0" smtClean="0">
                <a:hlinkClick r:id="rId2"/>
              </a:rPr>
              <a:t>5</a:t>
            </a:r>
            <a:endParaRPr lang="en-US" sz="2000" dirty="0" smtClean="0"/>
          </a:p>
          <a:p>
            <a:r>
              <a:rPr lang="en-US" dirty="0"/>
              <a:t>Comments?</a:t>
            </a:r>
          </a:p>
          <a:p>
            <a:endParaRPr lang="en-US" sz="20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1132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1823</TotalTime>
  <Words>640</Words>
  <Application>Microsoft Macintosh PowerPoint</Application>
  <PresentationFormat>Custom</PresentationFormat>
  <Paragraphs>119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Organic</vt:lpstr>
      <vt:lpstr>Understanding the First Generation College Student Experience </vt:lpstr>
      <vt:lpstr>Part I First generation college students in general</vt:lpstr>
      <vt:lpstr>Part II First generation college student experiences at KSC </vt:lpstr>
      <vt:lpstr>Activity</vt:lpstr>
      <vt:lpstr>Who is a FGCS?</vt:lpstr>
      <vt:lpstr>Pre-Entry Challenges of FGCS</vt:lpstr>
      <vt:lpstr>Motivation and Resources</vt:lpstr>
      <vt:lpstr>Post-Entry Challenges</vt:lpstr>
      <vt:lpstr>“A Walk in My Shoes: First Generation College Students”</vt:lpstr>
      <vt:lpstr>What research shows about supporting FGCS</vt:lpstr>
      <vt:lpstr>Part II First generation college student experiences at KSC </vt:lpstr>
      <vt:lpstr>Pre-Entry Experiences for KSC Students</vt:lpstr>
      <vt:lpstr>Post-Entry Challenges</vt:lpstr>
      <vt:lpstr>Support Systems at KSC</vt:lpstr>
      <vt:lpstr>What can faculty do?</vt:lpstr>
      <vt:lpstr>Institutional Role</vt:lpstr>
      <vt:lpstr>Many Complexities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KSC User</cp:lastModifiedBy>
  <cp:revision>135</cp:revision>
  <dcterms:created xsi:type="dcterms:W3CDTF">2014-09-12T17:26:41Z</dcterms:created>
  <dcterms:modified xsi:type="dcterms:W3CDTF">2017-09-11T18:59:18Z</dcterms:modified>
</cp:coreProperties>
</file>