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0"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312" r:id="rId35"/>
    <p:sldId id="288" r:id="rId36"/>
    <p:sldId id="289" r:id="rId37"/>
    <p:sldId id="290" r:id="rId38"/>
    <p:sldId id="291" r:id="rId39"/>
    <p:sldId id="292" r:id="rId40"/>
    <p:sldId id="293" r:id="rId41"/>
    <p:sldId id="296" r:id="rId42"/>
    <p:sldId id="311" r:id="rId43"/>
    <p:sldId id="297" r:id="rId44"/>
    <p:sldId id="299" r:id="rId45"/>
    <p:sldId id="303" r:id="rId46"/>
    <p:sldId id="304" r:id="rId47"/>
    <p:sldId id="306"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ADA2CC-DC12-CD22-37B8-E3958F1219EB}" v="554" dt="2025-04-05T18:51:47.1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85" autoAdjust="0"/>
    <p:restoredTop sz="94660"/>
  </p:normalViewPr>
  <p:slideViewPr>
    <p:cSldViewPr snapToGrid="0">
      <p:cViewPr varScale="1">
        <p:scale>
          <a:sx n="142" d="100"/>
          <a:sy n="142" d="100"/>
        </p:scale>
        <p:origin x="176"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Gagne Cloutier" userId="eb13fe7e-ae93-41c7-bc58-faa0bb382b92" providerId="ADAL" clId="{C616174E-AD92-3B49-A250-9C45698ED030}"/>
    <pc:docChg chg="modSld modMainMaster">
      <pc:chgData name="Jessica Gagne Cloutier" userId="eb13fe7e-ae93-41c7-bc58-faa0bb382b92" providerId="ADAL" clId="{C616174E-AD92-3B49-A250-9C45698ED030}" dt="2025-04-05T18:52:55.293" v="22"/>
      <pc:docMkLst>
        <pc:docMk/>
      </pc:docMkLst>
      <pc:sldChg chg="modTransition">
        <pc:chgData name="Jessica Gagne Cloutier" userId="eb13fe7e-ae93-41c7-bc58-faa0bb382b92" providerId="ADAL" clId="{C616174E-AD92-3B49-A250-9C45698ED030}" dt="2025-04-05T18:52:55.293" v="22"/>
        <pc:sldMkLst>
          <pc:docMk/>
          <pc:sldMk cId="109857222" sldId="256"/>
        </pc:sldMkLst>
      </pc:sldChg>
      <pc:sldChg chg="modTransition">
        <pc:chgData name="Jessica Gagne Cloutier" userId="eb13fe7e-ae93-41c7-bc58-faa0bb382b92" providerId="ADAL" clId="{C616174E-AD92-3B49-A250-9C45698ED030}" dt="2025-04-05T18:52:55.293" v="22"/>
        <pc:sldMkLst>
          <pc:docMk/>
          <pc:sldMk cId="3639805609" sldId="257"/>
        </pc:sldMkLst>
      </pc:sldChg>
      <pc:sldChg chg="modTransition">
        <pc:chgData name="Jessica Gagne Cloutier" userId="eb13fe7e-ae93-41c7-bc58-faa0bb382b92" providerId="ADAL" clId="{C616174E-AD92-3B49-A250-9C45698ED030}" dt="2025-04-05T18:52:55.293" v="22"/>
        <pc:sldMkLst>
          <pc:docMk/>
          <pc:sldMk cId="1564267514" sldId="258"/>
        </pc:sldMkLst>
      </pc:sldChg>
      <pc:sldChg chg="modTransition">
        <pc:chgData name="Jessica Gagne Cloutier" userId="eb13fe7e-ae93-41c7-bc58-faa0bb382b92" providerId="ADAL" clId="{C616174E-AD92-3B49-A250-9C45698ED030}" dt="2025-04-05T18:52:55.293" v="22"/>
        <pc:sldMkLst>
          <pc:docMk/>
          <pc:sldMk cId="717901736" sldId="259"/>
        </pc:sldMkLst>
      </pc:sldChg>
      <pc:sldChg chg="modTransition">
        <pc:chgData name="Jessica Gagne Cloutier" userId="eb13fe7e-ae93-41c7-bc58-faa0bb382b92" providerId="ADAL" clId="{C616174E-AD92-3B49-A250-9C45698ED030}" dt="2025-04-05T18:52:55.293" v="22"/>
        <pc:sldMkLst>
          <pc:docMk/>
          <pc:sldMk cId="4024730186" sldId="260"/>
        </pc:sldMkLst>
      </pc:sldChg>
      <pc:sldChg chg="modTransition">
        <pc:chgData name="Jessica Gagne Cloutier" userId="eb13fe7e-ae93-41c7-bc58-faa0bb382b92" providerId="ADAL" clId="{C616174E-AD92-3B49-A250-9C45698ED030}" dt="2025-04-05T18:52:55.293" v="22"/>
        <pc:sldMkLst>
          <pc:docMk/>
          <pc:sldMk cId="1844769383" sldId="261"/>
        </pc:sldMkLst>
      </pc:sldChg>
      <pc:sldChg chg="modTransition">
        <pc:chgData name="Jessica Gagne Cloutier" userId="eb13fe7e-ae93-41c7-bc58-faa0bb382b92" providerId="ADAL" clId="{C616174E-AD92-3B49-A250-9C45698ED030}" dt="2025-04-05T18:52:55.293" v="22"/>
        <pc:sldMkLst>
          <pc:docMk/>
          <pc:sldMk cId="1877262206" sldId="262"/>
        </pc:sldMkLst>
      </pc:sldChg>
      <pc:sldChg chg="modTransition">
        <pc:chgData name="Jessica Gagne Cloutier" userId="eb13fe7e-ae93-41c7-bc58-faa0bb382b92" providerId="ADAL" clId="{C616174E-AD92-3B49-A250-9C45698ED030}" dt="2025-04-05T18:52:55.293" v="22"/>
        <pc:sldMkLst>
          <pc:docMk/>
          <pc:sldMk cId="633178060" sldId="263"/>
        </pc:sldMkLst>
      </pc:sldChg>
      <pc:sldChg chg="modTransition">
        <pc:chgData name="Jessica Gagne Cloutier" userId="eb13fe7e-ae93-41c7-bc58-faa0bb382b92" providerId="ADAL" clId="{C616174E-AD92-3B49-A250-9C45698ED030}" dt="2025-04-05T18:52:55.293" v="22"/>
        <pc:sldMkLst>
          <pc:docMk/>
          <pc:sldMk cId="143200410" sldId="264"/>
        </pc:sldMkLst>
      </pc:sldChg>
      <pc:sldChg chg="modTransition">
        <pc:chgData name="Jessica Gagne Cloutier" userId="eb13fe7e-ae93-41c7-bc58-faa0bb382b92" providerId="ADAL" clId="{C616174E-AD92-3B49-A250-9C45698ED030}" dt="2025-04-05T18:52:55.293" v="22"/>
        <pc:sldMkLst>
          <pc:docMk/>
          <pc:sldMk cId="2738437346" sldId="265"/>
        </pc:sldMkLst>
      </pc:sldChg>
      <pc:sldChg chg="modTransition">
        <pc:chgData name="Jessica Gagne Cloutier" userId="eb13fe7e-ae93-41c7-bc58-faa0bb382b92" providerId="ADAL" clId="{C616174E-AD92-3B49-A250-9C45698ED030}" dt="2025-04-05T18:52:55.293" v="22"/>
        <pc:sldMkLst>
          <pc:docMk/>
          <pc:sldMk cId="1736741500" sldId="266"/>
        </pc:sldMkLst>
      </pc:sldChg>
      <pc:sldChg chg="modTransition">
        <pc:chgData name="Jessica Gagne Cloutier" userId="eb13fe7e-ae93-41c7-bc58-faa0bb382b92" providerId="ADAL" clId="{C616174E-AD92-3B49-A250-9C45698ED030}" dt="2025-04-05T18:52:55.293" v="22"/>
        <pc:sldMkLst>
          <pc:docMk/>
          <pc:sldMk cId="3255532312" sldId="267"/>
        </pc:sldMkLst>
      </pc:sldChg>
      <pc:sldChg chg="modTransition">
        <pc:chgData name="Jessica Gagne Cloutier" userId="eb13fe7e-ae93-41c7-bc58-faa0bb382b92" providerId="ADAL" clId="{C616174E-AD92-3B49-A250-9C45698ED030}" dt="2025-04-05T18:52:55.293" v="22"/>
        <pc:sldMkLst>
          <pc:docMk/>
          <pc:sldMk cId="929164476" sldId="268"/>
        </pc:sldMkLst>
      </pc:sldChg>
      <pc:sldChg chg="modTransition">
        <pc:chgData name="Jessica Gagne Cloutier" userId="eb13fe7e-ae93-41c7-bc58-faa0bb382b92" providerId="ADAL" clId="{C616174E-AD92-3B49-A250-9C45698ED030}" dt="2025-04-05T18:52:55.293" v="22"/>
        <pc:sldMkLst>
          <pc:docMk/>
          <pc:sldMk cId="804651877" sldId="269"/>
        </pc:sldMkLst>
      </pc:sldChg>
      <pc:sldChg chg="modTransition">
        <pc:chgData name="Jessica Gagne Cloutier" userId="eb13fe7e-ae93-41c7-bc58-faa0bb382b92" providerId="ADAL" clId="{C616174E-AD92-3B49-A250-9C45698ED030}" dt="2025-04-05T18:52:55.293" v="22"/>
        <pc:sldMkLst>
          <pc:docMk/>
          <pc:sldMk cId="201094324" sldId="270"/>
        </pc:sldMkLst>
      </pc:sldChg>
      <pc:sldChg chg="modTransition">
        <pc:chgData name="Jessica Gagne Cloutier" userId="eb13fe7e-ae93-41c7-bc58-faa0bb382b92" providerId="ADAL" clId="{C616174E-AD92-3B49-A250-9C45698ED030}" dt="2025-04-05T18:52:55.293" v="22"/>
        <pc:sldMkLst>
          <pc:docMk/>
          <pc:sldMk cId="661540563" sldId="271"/>
        </pc:sldMkLst>
      </pc:sldChg>
      <pc:sldChg chg="modTransition">
        <pc:chgData name="Jessica Gagne Cloutier" userId="eb13fe7e-ae93-41c7-bc58-faa0bb382b92" providerId="ADAL" clId="{C616174E-AD92-3B49-A250-9C45698ED030}" dt="2025-04-05T18:52:55.293" v="22"/>
        <pc:sldMkLst>
          <pc:docMk/>
          <pc:sldMk cId="662859127" sldId="272"/>
        </pc:sldMkLst>
      </pc:sldChg>
      <pc:sldChg chg="modTransition">
        <pc:chgData name="Jessica Gagne Cloutier" userId="eb13fe7e-ae93-41c7-bc58-faa0bb382b92" providerId="ADAL" clId="{C616174E-AD92-3B49-A250-9C45698ED030}" dt="2025-04-05T18:52:55.293" v="22"/>
        <pc:sldMkLst>
          <pc:docMk/>
          <pc:sldMk cId="4097311028" sldId="273"/>
        </pc:sldMkLst>
      </pc:sldChg>
      <pc:sldChg chg="modTransition">
        <pc:chgData name="Jessica Gagne Cloutier" userId="eb13fe7e-ae93-41c7-bc58-faa0bb382b92" providerId="ADAL" clId="{C616174E-AD92-3B49-A250-9C45698ED030}" dt="2025-04-05T18:52:55.293" v="22"/>
        <pc:sldMkLst>
          <pc:docMk/>
          <pc:sldMk cId="2580831608" sldId="274"/>
        </pc:sldMkLst>
      </pc:sldChg>
      <pc:sldChg chg="modTransition">
        <pc:chgData name="Jessica Gagne Cloutier" userId="eb13fe7e-ae93-41c7-bc58-faa0bb382b92" providerId="ADAL" clId="{C616174E-AD92-3B49-A250-9C45698ED030}" dt="2025-04-05T18:52:55.293" v="22"/>
        <pc:sldMkLst>
          <pc:docMk/>
          <pc:sldMk cId="657720217" sldId="275"/>
        </pc:sldMkLst>
      </pc:sldChg>
      <pc:sldChg chg="modTransition">
        <pc:chgData name="Jessica Gagne Cloutier" userId="eb13fe7e-ae93-41c7-bc58-faa0bb382b92" providerId="ADAL" clId="{C616174E-AD92-3B49-A250-9C45698ED030}" dt="2025-04-05T18:52:55.293" v="22"/>
        <pc:sldMkLst>
          <pc:docMk/>
          <pc:sldMk cId="2464421134" sldId="276"/>
        </pc:sldMkLst>
      </pc:sldChg>
      <pc:sldChg chg="modTransition">
        <pc:chgData name="Jessica Gagne Cloutier" userId="eb13fe7e-ae93-41c7-bc58-faa0bb382b92" providerId="ADAL" clId="{C616174E-AD92-3B49-A250-9C45698ED030}" dt="2025-04-05T18:52:55.293" v="22"/>
        <pc:sldMkLst>
          <pc:docMk/>
          <pc:sldMk cId="2456843188" sldId="277"/>
        </pc:sldMkLst>
      </pc:sldChg>
      <pc:sldChg chg="modTransition">
        <pc:chgData name="Jessica Gagne Cloutier" userId="eb13fe7e-ae93-41c7-bc58-faa0bb382b92" providerId="ADAL" clId="{C616174E-AD92-3B49-A250-9C45698ED030}" dt="2025-04-05T18:52:55.293" v="22"/>
        <pc:sldMkLst>
          <pc:docMk/>
          <pc:sldMk cId="2696333900" sldId="278"/>
        </pc:sldMkLst>
      </pc:sldChg>
      <pc:sldChg chg="modTransition">
        <pc:chgData name="Jessica Gagne Cloutier" userId="eb13fe7e-ae93-41c7-bc58-faa0bb382b92" providerId="ADAL" clId="{C616174E-AD92-3B49-A250-9C45698ED030}" dt="2025-04-05T18:52:55.293" v="22"/>
        <pc:sldMkLst>
          <pc:docMk/>
          <pc:sldMk cId="548633142" sldId="279"/>
        </pc:sldMkLst>
      </pc:sldChg>
      <pc:sldChg chg="modTransition">
        <pc:chgData name="Jessica Gagne Cloutier" userId="eb13fe7e-ae93-41c7-bc58-faa0bb382b92" providerId="ADAL" clId="{C616174E-AD92-3B49-A250-9C45698ED030}" dt="2025-04-05T18:52:55.293" v="22"/>
        <pc:sldMkLst>
          <pc:docMk/>
          <pc:sldMk cId="4282143858" sldId="280"/>
        </pc:sldMkLst>
      </pc:sldChg>
      <pc:sldChg chg="modTransition">
        <pc:chgData name="Jessica Gagne Cloutier" userId="eb13fe7e-ae93-41c7-bc58-faa0bb382b92" providerId="ADAL" clId="{C616174E-AD92-3B49-A250-9C45698ED030}" dt="2025-04-05T18:52:55.293" v="22"/>
        <pc:sldMkLst>
          <pc:docMk/>
          <pc:sldMk cId="3772270600" sldId="281"/>
        </pc:sldMkLst>
      </pc:sldChg>
      <pc:sldChg chg="modTransition">
        <pc:chgData name="Jessica Gagne Cloutier" userId="eb13fe7e-ae93-41c7-bc58-faa0bb382b92" providerId="ADAL" clId="{C616174E-AD92-3B49-A250-9C45698ED030}" dt="2025-04-05T18:52:55.293" v="22"/>
        <pc:sldMkLst>
          <pc:docMk/>
          <pc:sldMk cId="1314023522" sldId="282"/>
        </pc:sldMkLst>
      </pc:sldChg>
      <pc:sldChg chg="modTransition">
        <pc:chgData name="Jessica Gagne Cloutier" userId="eb13fe7e-ae93-41c7-bc58-faa0bb382b92" providerId="ADAL" clId="{C616174E-AD92-3B49-A250-9C45698ED030}" dt="2025-04-05T18:52:55.293" v="22"/>
        <pc:sldMkLst>
          <pc:docMk/>
          <pc:sldMk cId="2207611172" sldId="283"/>
        </pc:sldMkLst>
      </pc:sldChg>
      <pc:sldChg chg="modTransition">
        <pc:chgData name="Jessica Gagne Cloutier" userId="eb13fe7e-ae93-41c7-bc58-faa0bb382b92" providerId="ADAL" clId="{C616174E-AD92-3B49-A250-9C45698ED030}" dt="2025-04-05T18:52:55.293" v="22"/>
        <pc:sldMkLst>
          <pc:docMk/>
          <pc:sldMk cId="1284147490" sldId="284"/>
        </pc:sldMkLst>
      </pc:sldChg>
      <pc:sldChg chg="modTransition">
        <pc:chgData name="Jessica Gagne Cloutier" userId="eb13fe7e-ae93-41c7-bc58-faa0bb382b92" providerId="ADAL" clId="{C616174E-AD92-3B49-A250-9C45698ED030}" dt="2025-04-05T18:52:55.293" v="22"/>
        <pc:sldMkLst>
          <pc:docMk/>
          <pc:sldMk cId="2289207571" sldId="285"/>
        </pc:sldMkLst>
      </pc:sldChg>
      <pc:sldChg chg="modTransition">
        <pc:chgData name="Jessica Gagne Cloutier" userId="eb13fe7e-ae93-41c7-bc58-faa0bb382b92" providerId="ADAL" clId="{C616174E-AD92-3B49-A250-9C45698ED030}" dt="2025-04-05T18:52:55.293" v="22"/>
        <pc:sldMkLst>
          <pc:docMk/>
          <pc:sldMk cId="3803658765" sldId="286"/>
        </pc:sldMkLst>
      </pc:sldChg>
      <pc:sldChg chg="modTransition">
        <pc:chgData name="Jessica Gagne Cloutier" userId="eb13fe7e-ae93-41c7-bc58-faa0bb382b92" providerId="ADAL" clId="{C616174E-AD92-3B49-A250-9C45698ED030}" dt="2025-04-05T18:52:55.293" v="22"/>
        <pc:sldMkLst>
          <pc:docMk/>
          <pc:sldMk cId="1250711024" sldId="287"/>
        </pc:sldMkLst>
      </pc:sldChg>
      <pc:sldChg chg="modTransition">
        <pc:chgData name="Jessica Gagne Cloutier" userId="eb13fe7e-ae93-41c7-bc58-faa0bb382b92" providerId="ADAL" clId="{C616174E-AD92-3B49-A250-9C45698ED030}" dt="2025-04-05T18:52:55.293" v="22"/>
        <pc:sldMkLst>
          <pc:docMk/>
          <pc:sldMk cId="2588001126" sldId="288"/>
        </pc:sldMkLst>
      </pc:sldChg>
      <pc:sldChg chg="modTransition">
        <pc:chgData name="Jessica Gagne Cloutier" userId="eb13fe7e-ae93-41c7-bc58-faa0bb382b92" providerId="ADAL" clId="{C616174E-AD92-3B49-A250-9C45698ED030}" dt="2025-04-05T18:52:55.293" v="22"/>
        <pc:sldMkLst>
          <pc:docMk/>
          <pc:sldMk cId="3451837356" sldId="289"/>
        </pc:sldMkLst>
      </pc:sldChg>
      <pc:sldChg chg="modTransition">
        <pc:chgData name="Jessica Gagne Cloutier" userId="eb13fe7e-ae93-41c7-bc58-faa0bb382b92" providerId="ADAL" clId="{C616174E-AD92-3B49-A250-9C45698ED030}" dt="2025-04-05T18:52:55.293" v="22"/>
        <pc:sldMkLst>
          <pc:docMk/>
          <pc:sldMk cId="2143839484" sldId="290"/>
        </pc:sldMkLst>
      </pc:sldChg>
      <pc:sldChg chg="modTransition">
        <pc:chgData name="Jessica Gagne Cloutier" userId="eb13fe7e-ae93-41c7-bc58-faa0bb382b92" providerId="ADAL" clId="{C616174E-AD92-3B49-A250-9C45698ED030}" dt="2025-04-05T18:52:55.293" v="22"/>
        <pc:sldMkLst>
          <pc:docMk/>
          <pc:sldMk cId="3743610919" sldId="291"/>
        </pc:sldMkLst>
      </pc:sldChg>
      <pc:sldChg chg="modTransition">
        <pc:chgData name="Jessica Gagne Cloutier" userId="eb13fe7e-ae93-41c7-bc58-faa0bb382b92" providerId="ADAL" clId="{C616174E-AD92-3B49-A250-9C45698ED030}" dt="2025-04-05T18:52:55.293" v="22"/>
        <pc:sldMkLst>
          <pc:docMk/>
          <pc:sldMk cId="2077352914" sldId="292"/>
        </pc:sldMkLst>
      </pc:sldChg>
      <pc:sldChg chg="modTransition">
        <pc:chgData name="Jessica Gagne Cloutier" userId="eb13fe7e-ae93-41c7-bc58-faa0bb382b92" providerId="ADAL" clId="{C616174E-AD92-3B49-A250-9C45698ED030}" dt="2025-04-05T18:52:55.293" v="22"/>
        <pc:sldMkLst>
          <pc:docMk/>
          <pc:sldMk cId="220442873" sldId="293"/>
        </pc:sldMkLst>
      </pc:sldChg>
      <pc:sldChg chg="modTransition">
        <pc:chgData name="Jessica Gagne Cloutier" userId="eb13fe7e-ae93-41c7-bc58-faa0bb382b92" providerId="ADAL" clId="{C616174E-AD92-3B49-A250-9C45698ED030}" dt="2025-04-05T18:52:55.293" v="22"/>
        <pc:sldMkLst>
          <pc:docMk/>
          <pc:sldMk cId="1174824985" sldId="296"/>
        </pc:sldMkLst>
      </pc:sldChg>
      <pc:sldChg chg="modTransition">
        <pc:chgData name="Jessica Gagne Cloutier" userId="eb13fe7e-ae93-41c7-bc58-faa0bb382b92" providerId="ADAL" clId="{C616174E-AD92-3B49-A250-9C45698ED030}" dt="2025-04-05T18:52:55.293" v="22"/>
        <pc:sldMkLst>
          <pc:docMk/>
          <pc:sldMk cId="3540998061" sldId="297"/>
        </pc:sldMkLst>
      </pc:sldChg>
      <pc:sldChg chg="modTransition">
        <pc:chgData name="Jessica Gagne Cloutier" userId="eb13fe7e-ae93-41c7-bc58-faa0bb382b92" providerId="ADAL" clId="{C616174E-AD92-3B49-A250-9C45698ED030}" dt="2025-04-05T18:52:55.293" v="22"/>
        <pc:sldMkLst>
          <pc:docMk/>
          <pc:sldMk cId="1832721428" sldId="299"/>
        </pc:sldMkLst>
      </pc:sldChg>
      <pc:sldChg chg="modTransition">
        <pc:chgData name="Jessica Gagne Cloutier" userId="eb13fe7e-ae93-41c7-bc58-faa0bb382b92" providerId="ADAL" clId="{C616174E-AD92-3B49-A250-9C45698ED030}" dt="2025-04-05T18:52:55.293" v="22"/>
        <pc:sldMkLst>
          <pc:docMk/>
          <pc:sldMk cId="2494502053" sldId="303"/>
        </pc:sldMkLst>
      </pc:sldChg>
      <pc:sldChg chg="modTransition">
        <pc:chgData name="Jessica Gagne Cloutier" userId="eb13fe7e-ae93-41c7-bc58-faa0bb382b92" providerId="ADAL" clId="{C616174E-AD92-3B49-A250-9C45698ED030}" dt="2025-04-05T18:52:55.293" v="22"/>
        <pc:sldMkLst>
          <pc:docMk/>
          <pc:sldMk cId="3093717802" sldId="304"/>
        </pc:sldMkLst>
      </pc:sldChg>
      <pc:sldChg chg="modTransition">
        <pc:chgData name="Jessica Gagne Cloutier" userId="eb13fe7e-ae93-41c7-bc58-faa0bb382b92" providerId="ADAL" clId="{C616174E-AD92-3B49-A250-9C45698ED030}" dt="2025-04-05T18:52:55.293" v="22"/>
        <pc:sldMkLst>
          <pc:docMk/>
          <pc:sldMk cId="826108520" sldId="306"/>
        </pc:sldMkLst>
      </pc:sldChg>
      <pc:sldChg chg="modTransition">
        <pc:chgData name="Jessica Gagne Cloutier" userId="eb13fe7e-ae93-41c7-bc58-faa0bb382b92" providerId="ADAL" clId="{C616174E-AD92-3B49-A250-9C45698ED030}" dt="2025-04-05T18:52:55.293" v="22"/>
        <pc:sldMkLst>
          <pc:docMk/>
          <pc:sldMk cId="3359820533" sldId="310"/>
        </pc:sldMkLst>
      </pc:sldChg>
      <pc:sldChg chg="modTransition">
        <pc:chgData name="Jessica Gagne Cloutier" userId="eb13fe7e-ae93-41c7-bc58-faa0bb382b92" providerId="ADAL" clId="{C616174E-AD92-3B49-A250-9C45698ED030}" dt="2025-04-05T18:52:55.293" v="22"/>
        <pc:sldMkLst>
          <pc:docMk/>
          <pc:sldMk cId="3493905450" sldId="311"/>
        </pc:sldMkLst>
      </pc:sldChg>
      <pc:sldChg chg="modTransition">
        <pc:chgData name="Jessica Gagne Cloutier" userId="eb13fe7e-ae93-41c7-bc58-faa0bb382b92" providerId="ADAL" clId="{C616174E-AD92-3B49-A250-9C45698ED030}" dt="2025-04-05T18:52:55.293" v="22"/>
        <pc:sldMkLst>
          <pc:docMk/>
          <pc:sldMk cId="714437537" sldId="312"/>
        </pc:sldMkLst>
      </pc:sldChg>
      <pc:sldMasterChg chg="modTransition modSldLayout">
        <pc:chgData name="Jessica Gagne Cloutier" userId="eb13fe7e-ae93-41c7-bc58-faa0bb382b92" providerId="ADAL" clId="{C616174E-AD92-3B49-A250-9C45698ED030}" dt="2025-04-05T18:52:55.293" v="22"/>
        <pc:sldMasterMkLst>
          <pc:docMk/>
          <pc:sldMasterMk cId="2460954070" sldId="2147483660"/>
        </pc:sldMasterMkLst>
        <pc:sldLayoutChg chg="modTransition">
          <pc:chgData name="Jessica Gagne Cloutier" userId="eb13fe7e-ae93-41c7-bc58-faa0bb382b92" providerId="ADAL" clId="{C616174E-AD92-3B49-A250-9C45698ED030}" dt="2025-04-05T18:52:55.293" v="22"/>
          <pc:sldLayoutMkLst>
            <pc:docMk/>
            <pc:sldMasterMk cId="2460954070" sldId="2147483660"/>
            <pc:sldLayoutMk cId="2385387890" sldId="2147483661"/>
          </pc:sldLayoutMkLst>
        </pc:sldLayoutChg>
        <pc:sldLayoutChg chg="modTransition">
          <pc:chgData name="Jessica Gagne Cloutier" userId="eb13fe7e-ae93-41c7-bc58-faa0bb382b92" providerId="ADAL" clId="{C616174E-AD92-3B49-A250-9C45698ED030}" dt="2025-04-05T18:52:55.293" v="22"/>
          <pc:sldLayoutMkLst>
            <pc:docMk/>
            <pc:sldMasterMk cId="2460954070" sldId="2147483660"/>
            <pc:sldLayoutMk cId="949138452" sldId="2147483662"/>
          </pc:sldLayoutMkLst>
        </pc:sldLayoutChg>
        <pc:sldLayoutChg chg="modTransition">
          <pc:chgData name="Jessica Gagne Cloutier" userId="eb13fe7e-ae93-41c7-bc58-faa0bb382b92" providerId="ADAL" clId="{C616174E-AD92-3B49-A250-9C45698ED030}" dt="2025-04-05T18:52:55.293" v="22"/>
          <pc:sldLayoutMkLst>
            <pc:docMk/>
            <pc:sldMasterMk cId="2460954070" sldId="2147483660"/>
            <pc:sldLayoutMk cId="2591524520" sldId="2147483663"/>
          </pc:sldLayoutMkLst>
        </pc:sldLayoutChg>
        <pc:sldLayoutChg chg="modTransition">
          <pc:chgData name="Jessica Gagne Cloutier" userId="eb13fe7e-ae93-41c7-bc58-faa0bb382b92" providerId="ADAL" clId="{C616174E-AD92-3B49-A250-9C45698ED030}" dt="2025-04-05T18:52:55.293" v="22"/>
          <pc:sldLayoutMkLst>
            <pc:docMk/>
            <pc:sldMasterMk cId="2460954070" sldId="2147483660"/>
            <pc:sldLayoutMk cId="1203092039" sldId="2147483664"/>
          </pc:sldLayoutMkLst>
        </pc:sldLayoutChg>
        <pc:sldLayoutChg chg="modTransition">
          <pc:chgData name="Jessica Gagne Cloutier" userId="eb13fe7e-ae93-41c7-bc58-faa0bb382b92" providerId="ADAL" clId="{C616174E-AD92-3B49-A250-9C45698ED030}" dt="2025-04-05T18:52:55.293" v="22"/>
          <pc:sldLayoutMkLst>
            <pc:docMk/>
            <pc:sldMasterMk cId="2460954070" sldId="2147483660"/>
            <pc:sldLayoutMk cId="3733172339" sldId="2147483665"/>
          </pc:sldLayoutMkLst>
        </pc:sldLayoutChg>
        <pc:sldLayoutChg chg="modTransition">
          <pc:chgData name="Jessica Gagne Cloutier" userId="eb13fe7e-ae93-41c7-bc58-faa0bb382b92" providerId="ADAL" clId="{C616174E-AD92-3B49-A250-9C45698ED030}" dt="2025-04-05T18:52:55.293" v="22"/>
          <pc:sldLayoutMkLst>
            <pc:docMk/>
            <pc:sldMasterMk cId="2460954070" sldId="2147483660"/>
            <pc:sldLayoutMk cId="3210312558" sldId="2147483666"/>
          </pc:sldLayoutMkLst>
        </pc:sldLayoutChg>
        <pc:sldLayoutChg chg="modTransition">
          <pc:chgData name="Jessica Gagne Cloutier" userId="eb13fe7e-ae93-41c7-bc58-faa0bb382b92" providerId="ADAL" clId="{C616174E-AD92-3B49-A250-9C45698ED030}" dt="2025-04-05T18:52:55.293" v="22"/>
          <pc:sldLayoutMkLst>
            <pc:docMk/>
            <pc:sldMasterMk cId="2460954070" sldId="2147483660"/>
            <pc:sldLayoutMk cId="3146388984" sldId="2147483667"/>
          </pc:sldLayoutMkLst>
        </pc:sldLayoutChg>
        <pc:sldLayoutChg chg="modTransition">
          <pc:chgData name="Jessica Gagne Cloutier" userId="eb13fe7e-ae93-41c7-bc58-faa0bb382b92" providerId="ADAL" clId="{C616174E-AD92-3B49-A250-9C45698ED030}" dt="2025-04-05T18:52:55.293" v="22"/>
          <pc:sldLayoutMkLst>
            <pc:docMk/>
            <pc:sldMasterMk cId="2460954070" sldId="2147483660"/>
            <pc:sldLayoutMk cId="3171841454" sldId="2147483668"/>
          </pc:sldLayoutMkLst>
        </pc:sldLayoutChg>
        <pc:sldLayoutChg chg="modTransition">
          <pc:chgData name="Jessica Gagne Cloutier" userId="eb13fe7e-ae93-41c7-bc58-faa0bb382b92" providerId="ADAL" clId="{C616174E-AD92-3B49-A250-9C45698ED030}" dt="2025-04-05T18:52:55.293" v="22"/>
          <pc:sldLayoutMkLst>
            <pc:docMk/>
            <pc:sldMasterMk cId="2460954070" sldId="2147483660"/>
            <pc:sldLayoutMk cId="1718958274" sldId="2147483669"/>
          </pc:sldLayoutMkLst>
        </pc:sldLayoutChg>
        <pc:sldLayoutChg chg="modTransition">
          <pc:chgData name="Jessica Gagne Cloutier" userId="eb13fe7e-ae93-41c7-bc58-faa0bb382b92" providerId="ADAL" clId="{C616174E-AD92-3B49-A250-9C45698ED030}" dt="2025-04-05T18:52:55.293" v="22"/>
          <pc:sldLayoutMkLst>
            <pc:docMk/>
            <pc:sldMasterMk cId="2460954070" sldId="2147483660"/>
            <pc:sldLayoutMk cId="2202905451" sldId="2147483670"/>
          </pc:sldLayoutMkLst>
        </pc:sldLayoutChg>
        <pc:sldLayoutChg chg="modTransition">
          <pc:chgData name="Jessica Gagne Cloutier" userId="eb13fe7e-ae93-41c7-bc58-faa0bb382b92" providerId="ADAL" clId="{C616174E-AD92-3B49-A250-9C45698ED030}" dt="2025-04-05T18:52:55.293" v="22"/>
          <pc:sldLayoutMkLst>
            <pc:docMk/>
            <pc:sldMasterMk cId="2460954070" sldId="2147483660"/>
            <pc:sldLayoutMk cId="3479445657" sldId="214748367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4/5/25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06464-54FF-9C48-88BE-E299675B8B02}"/>
              </a:ext>
            </a:extLst>
          </p:cNvPr>
          <p:cNvSpPr>
            <a:spLocks noGrp="1"/>
          </p:cNvSpPr>
          <p:nvPr>
            <p:ph type="title"/>
          </p:nvPr>
        </p:nvSpPr>
        <p:spPr>
          <a:xfrm>
            <a:off x="4119" y="2939449"/>
            <a:ext cx="12183762" cy="1325563"/>
          </a:xfrm>
        </p:spPr>
        <p:txBody>
          <a:bodyPr>
            <a:normAutofit fontScale="90000"/>
          </a:bodyPr>
          <a:lstStyle/>
          <a:p>
            <a:pPr algn="ctr"/>
            <a:r>
              <a:rPr lang="en-US" sz="5400" i="1" dirty="0">
                <a:solidFill>
                  <a:schemeClr val="tx1">
                    <a:lumMod val="76000"/>
                    <a:lumOff val="24000"/>
                  </a:schemeClr>
                </a:solidFill>
              </a:rPr>
              <a:t>Welcome to the 35th Annual</a:t>
            </a:r>
            <a:r>
              <a:rPr lang="en-US" dirty="0">
                <a:solidFill>
                  <a:schemeClr val="tx1">
                    <a:lumMod val="76000"/>
                    <a:lumOff val="24000"/>
                  </a:schemeClr>
                </a:solidFill>
              </a:rPr>
              <a:t> </a:t>
            </a:r>
            <a:br>
              <a:rPr lang="en-US" sz="5400" dirty="0"/>
            </a:br>
            <a:r>
              <a:rPr lang="en-US" sz="5400" dirty="0">
                <a:solidFill>
                  <a:schemeClr val="tx1">
                    <a:lumMod val="76000"/>
                    <a:lumOff val="24000"/>
                  </a:schemeClr>
                </a:solidFill>
              </a:rPr>
              <a:t>Leadership Awards Banquet</a:t>
            </a:r>
          </a:p>
        </p:txBody>
      </p:sp>
    </p:spTree>
    <p:extLst>
      <p:ext uri="{BB962C8B-B14F-4D97-AF65-F5344CB8AC3E}">
        <p14:creationId xmlns:p14="http://schemas.microsoft.com/office/powerpoint/2010/main" val="3359820533"/>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3FDEC-FA20-4F13-7D81-3DAF71F02B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2AE739-FB54-4661-C6B7-9F513FC33E4C}"/>
              </a:ext>
            </a:extLst>
          </p:cNvPr>
          <p:cNvSpPr>
            <a:spLocks noGrp="1"/>
          </p:cNvSpPr>
          <p:nvPr>
            <p:ph type="ctrTitle"/>
          </p:nvPr>
        </p:nvSpPr>
        <p:spPr>
          <a:xfrm>
            <a:off x="1524000" y="1535651"/>
            <a:ext cx="9144000" cy="1276889"/>
          </a:xfrm>
        </p:spPr>
        <p:txBody>
          <a:bodyPr/>
          <a:lstStyle/>
          <a:p>
            <a:r>
              <a:rPr lang="en-US" dirty="0"/>
              <a:t>Ashley Enis</a:t>
            </a:r>
          </a:p>
        </p:txBody>
      </p:sp>
      <p:sp>
        <p:nvSpPr>
          <p:cNvPr id="3" name="Subtitle 2">
            <a:extLst>
              <a:ext uri="{FF2B5EF4-FFF2-40B4-BE49-F238E27FC236}">
                <a16:creationId xmlns:a16="http://schemas.microsoft.com/office/drawing/2014/main" id="{17FB264D-0EE8-03B0-2B73-64FCE5F81411}"/>
              </a:ext>
            </a:extLst>
          </p:cNvPr>
          <p:cNvSpPr>
            <a:spLocks noGrp="1"/>
          </p:cNvSpPr>
          <p:nvPr>
            <p:ph type="subTitle" idx="1"/>
          </p:nvPr>
        </p:nvSpPr>
        <p:spPr>
          <a:xfrm>
            <a:off x="496650" y="2814207"/>
            <a:ext cx="11197023" cy="1655762"/>
          </a:xfrm>
        </p:spPr>
        <p:txBody>
          <a:bodyPr vert="horz" lIns="91440" tIns="45720" rIns="91440" bIns="45720" rtlCol="0" anchor="t">
            <a:noAutofit/>
          </a:bodyPr>
          <a:lstStyle/>
          <a:p>
            <a:r>
              <a:rPr lang="en-US" sz="1800" dirty="0">
                <a:solidFill>
                  <a:schemeClr val="tx1">
                    <a:lumMod val="76000"/>
                    <a:lumOff val="24000"/>
                  </a:schemeClr>
                </a:solidFill>
                <a:ea typeface="+mn-lt"/>
                <a:cs typeface="+mn-lt"/>
              </a:rPr>
              <a:t>As the President of SAAC, Ashley is the voice from our college to the other teams in the Little East Conference and works with the National SAAC rep to keep myself and our student-athletes aware on legislation and other changes that may impact Division III. Ashley also facilitates Morgan's Message Mental Health by providing our student-athletes with resources for dealing with mental health issues, organized all KSC athletic games related to this initiative and spread the word through campus.</a:t>
            </a:r>
            <a:endParaRPr lang="en-US" sz="1800" dirty="0">
              <a:solidFill>
                <a:schemeClr val="tx1">
                  <a:lumMod val="76000"/>
                  <a:lumOff val="24000"/>
                </a:schemeClr>
              </a:solidFill>
            </a:endParaRPr>
          </a:p>
        </p:txBody>
      </p:sp>
    </p:spTree>
    <p:extLst>
      <p:ext uri="{BB962C8B-B14F-4D97-AF65-F5344CB8AC3E}">
        <p14:creationId xmlns:p14="http://schemas.microsoft.com/office/powerpoint/2010/main" val="143200410"/>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8FDE5-2DE8-B4A9-F65E-75900C2767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567940-0FC8-C97F-989A-A299F4C8FFF7}"/>
              </a:ext>
            </a:extLst>
          </p:cNvPr>
          <p:cNvSpPr>
            <a:spLocks noGrp="1"/>
          </p:cNvSpPr>
          <p:nvPr>
            <p:ph type="ctrTitle"/>
          </p:nvPr>
        </p:nvSpPr>
        <p:spPr>
          <a:xfrm>
            <a:off x="1524000" y="1535651"/>
            <a:ext cx="9144000" cy="1276889"/>
          </a:xfrm>
        </p:spPr>
        <p:txBody>
          <a:bodyPr/>
          <a:lstStyle/>
          <a:p>
            <a:r>
              <a:rPr lang="en-US" dirty="0"/>
              <a:t>Patrick Garcia</a:t>
            </a:r>
          </a:p>
        </p:txBody>
      </p:sp>
      <p:sp>
        <p:nvSpPr>
          <p:cNvPr id="3" name="Subtitle 2">
            <a:extLst>
              <a:ext uri="{FF2B5EF4-FFF2-40B4-BE49-F238E27FC236}">
                <a16:creationId xmlns:a16="http://schemas.microsoft.com/office/drawing/2014/main" id="{BB4D6731-4AA6-8F2C-EA54-DCD7141E8A94}"/>
              </a:ext>
            </a:extLst>
          </p:cNvPr>
          <p:cNvSpPr>
            <a:spLocks noGrp="1"/>
          </p:cNvSpPr>
          <p:nvPr>
            <p:ph type="subTitle" idx="1"/>
          </p:nvPr>
        </p:nvSpPr>
        <p:spPr>
          <a:xfrm>
            <a:off x="219560" y="2814207"/>
            <a:ext cx="11830372" cy="1655762"/>
          </a:xfrm>
        </p:spPr>
        <p:txBody>
          <a:bodyPr vert="horz" lIns="91440" tIns="45720" rIns="91440" bIns="45720" rtlCol="0" anchor="t">
            <a:noAutofit/>
          </a:bodyPr>
          <a:lstStyle/>
          <a:p>
            <a:r>
              <a:rPr lang="en-US" sz="1800" dirty="0">
                <a:solidFill>
                  <a:srgbClr val="5E5E5E"/>
                </a:solidFill>
                <a:ea typeface="+mn-lt"/>
                <a:cs typeface="+mn-lt"/>
              </a:rPr>
              <a:t> </a:t>
            </a:r>
            <a:r>
              <a:rPr lang="en-US" sz="1800" dirty="0">
                <a:solidFill>
                  <a:schemeClr val="tx1">
                    <a:lumMod val="76000"/>
                    <a:lumOff val="24000"/>
                  </a:schemeClr>
                </a:solidFill>
                <a:ea typeface="+mn-lt"/>
                <a:cs typeface="+mn-lt"/>
              </a:rPr>
              <a:t>Patrick has been a vital leader on campus by consistently stepping into roles that directly impact the student experience. He’s enhanced the campus’s technical capabilities, improved communication within organizations, and brought a new level of professionalism and engagement to both student-run events and larger community events. His leadership spans various aspects of campus life, making him a vital leader in the KSC community.</a:t>
            </a:r>
            <a:endParaRPr lang="en-US" sz="1800" dirty="0">
              <a:solidFill>
                <a:schemeClr val="tx1">
                  <a:lumMod val="76000"/>
                  <a:lumOff val="24000"/>
                </a:schemeClr>
              </a:solidFill>
            </a:endParaRPr>
          </a:p>
        </p:txBody>
      </p:sp>
    </p:spTree>
    <p:extLst>
      <p:ext uri="{BB962C8B-B14F-4D97-AF65-F5344CB8AC3E}">
        <p14:creationId xmlns:p14="http://schemas.microsoft.com/office/powerpoint/2010/main" val="2738437346"/>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E1777-496F-602B-0552-F54F48D2C9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F98F8D-C202-2E57-F516-15E898538B6D}"/>
              </a:ext>
            </a:extLst>
          </p:cNvPr>
          <p:cNvSpPr>
            <a:spLocks noGrp="1"/>
          </p:cNvSpPr>
          <p:nvPr>
            <p:ph type="ctrTitle"/>
          </p:nvPr>
        </p:nvSpPr>
        <p:spPr>
          <a:xfrm>
            <a:off x="1524000" y="1535651"/>
            <a:ext cx="9144000" cy="1276889"/>
          </a:xfrm>
        </p:spPr>
        <p:txBody>
          <a:bodyPr/>
          <a:lstStyle/>
          <a:p>
            <a:r>
              <a:rPr lang="en-US" dirty="0"/>
              <a:t>Ashleigh Moroni</a:t>
            </a:r>
          </a:p>
        </p:txBody>
      </p:sp>
      <p:sp>
        <p:nvSpPr>
          <p:cNvPr id="3" name="Subtitle 2">
            <a:extLst>
              <a:ext uri="{FF2B5EF4-FFF2-40B4-BE49-F238E27FC236}">
                <a16:creationId xmlns:a16="http://schemas.microsoft.com/office/drawing/2014/main" id="{0671B504-F60F-E7C5-C041-C5ABB00CE4A4}"/>
              </a:ext>
            </a:extLst>
          </p:cNvPr>
          <p:cNvSpPr>
            <a:spLocks noGrp="1"/>
          </p:cNvSpPr>
          <p:nvPr>
            <p:ph type="subTitle" idx="1"/>
          </p:nvPr>
        </p:nvSpPr>
        <p:spPr>
          <a:xfrm>
            <a:off x="675335" y="2814207"/>
            <a:ext cx="10890336" cy="1655762"/>
          </a:xfrm>
        </p:spPr>
        <p:txBody>
          <a:bodyPr vert="horz" lIns="91440" tIns="45720" rIns="91440" bIns="45720" rtlCol="0" anchor="t">
            <a:noAutofit/>
          </a:bodyPr>
          <a:lstStyle/>
          <a:p>
            <a:r>
              <a:rPr lang="en-US" sz="1800" dirty="0">
                <a:solidFill>
                  <a:srgbClr val="5E5E5E"/>
                </a:solidFill>
                <a:ea typeface="+mn-lt"/>
                <a:cs typeface="+mn-lt"/>
              </a:rPr>
              <a:t>Ashleigh has done an outstanding job over the last year not only as a Greek member, but as a part of many campus organizations. Her resume is outstanding and she has made Keene State an overall better experience. She always is willing to help out and fill in for a job if needed (or is available in her busy schedule), going beyond the limits to make everything go as smoothly as possible. Ashleigh exemplifies the values of the Greek Life community through her dedication to academic success, service, and leadership development.</a:t>
            </a:r>
            <a:endParaRPr lang="en-US" sz="1800" dirty="0">
              <a:solidFill>
                <a:srgbClr val="5E5E5E"/>
              </a:solidFill>
            </a:endParaRPr>
          </a:p>
        </p:txBody>
      </p:sp>
    </p:spTree>
    <p:extLst>
      <p:ext uri="{BB962C8B-B14F-4D97-AF65-F5344CB8AC3E}">
        <p14:creationId xmlns:p14="http://schemas.microsoft.com/office/powerpoint/2010/main" val="1736741500"/>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A73A6-DD86-EACF-E95C-CFB9FEE543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549B81-BBED-DD83-A548-AA6C92878791}"/>
              </a:ext>
            </a:extLst>
          </p:cNvPr>
          <p:cNvSpPr>
            <a:spLocks noGrp="1"/>
          </p:cNvSpPr>
          <p:nvPr>
            <p:ph type="ctrTitle"/>
          </p:nvPr>
        </p:nvSpPr>
        <p:spPr>
          <a:xfrm>
            <a:off x="1524000" y="1535651"/>
            <a:ext cx="9144000" cy="1276889"/>
          </a:xfrm>
        </p:spPr>
        <p:txBody>
          <a:bodyPr/>
          <a:lstStyle/>
          <a:p>
            <a:r>
              <a:rPr lang="en-US" dirty="0"/>
              <a:t>Caesar Barboa</a:t>
            </a:r>
          </a:p>
        </p:txBody>
      </p:sp>
      <p:sp>
        <p:nvSpPr>
          <p:cNvPr id="3" name="Subtitle 2">
            <a:extLst>
              <a:ext uri="{FF2B5EF4-FFF2-40B4-BE49-F238E27FC236}">
                <a16:creationId xmlns:a16="http://schemas.microsoft.com/office/drawing/2014/main" id="{9D2D71EF-B497-A963-E70C-215CEFE82D92}"/>
              </a:ext>
            </a:extLst>
          </p:cNvPr>
          <p:cNvSpPr>
            <a:spLocks noGrp="1"/>
          </p:cNvSpPr>
          <p:nvPr>
            <p:ph type="subTitle" idx="1"/>
          </p:nvPr>
        </p:nvSpPr>
        <p:spPr>
          <a:xfrm>
            <a:off x="703821" y="2814207"/>
            <a:ext cx="10804878" cy="1655762"/>
          </a:xfrm>
        </p:spPr>
        <p:txBody>
          <a:bodyPr vert="horz" lIns="91440" tIns="45720" rIns="91440" bIns="45720" rtlCol="0" anchor="t">
            <a:noAutofit/>
          </a:bodyPr>
          <a:lstStyle/>
          <a:p>
            <a:r>
              <a:rPr lang="en-US" sz="1800" dirty="0">
                <a:solidFill>
                  <a:srgbClr val="5E5E5E"/>
                </a:solidFill>
                <a:ea typeface="+mn-lt"/>
                <a:cs typeface="+mn-lt"/>
              </a:rPr>
              <a:t>Caesar Barboa is active in a multitude of organizations here at Keene State. She goes above and beyond in all of the roles that she holds. As a member of our community assistants, she has gone beyond and above to create a safe and welcoming space for all of her residents as well as her coworkers. As a member of Delta Phi Epsilon, she has demonstrated great guidance as she has served as the Phi Psi's chapter Member at Large, and this semester will be guiding and mentoring the new members that will be apart and learning about the organization. </a:t>
            </a:r>
            <a:endParaRPr lang="en-US" sz="1800" dirty="0"/>
          </a:p>
        </p:txBody>
      </p:sp>
    </p:spTree>
    <p:extLst>
      <p:ext uri="{BB962C8B-B14F-4D97-AF65-F5344CB8AC3E}">
        <p14:creationId xmlns:p14="http://schemas.microsoft.com/office/powerpoint/2010/main" val="3255532312"/>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8AE25-B07B-1D0D-4D67-AB7830B856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FBBB9F-661C-244F-8ACE-D0887CD0E6F8}"/>
              </a:ext>
            </a:extLst>
          </p:cNvPr>
          <p:cNvSpPr>
            <a:spLocks noGrp="1"/>
          </p:cNvSpPr>
          <p:nvPr>
            <p:ph type="ctrTitle"/>
          </p:nvPr>
        </p:nvSpPr>
        <p:spPr>
          <a:xfrm>
            <a:off x="1524000" y="1535651"/>
            <a:ext cx="9144000" cy="1276889"/>
          </a:xfrm>
        </p:spPr>
        <p:txBody>
          <a:bodyPr/>
          <a:lstStyle/>
          <a:p>
            <a:r>
              <a:rPr lang="en-US" dirty="0"/>
              <a:t>Kaylyn John-Zensky</a:t>
            </a:r>
          </a:p>
        </p:txBody>
      </p:sp>
      <p:sp>
        <p:nvSpPr>
          <p:cNvPr id="3" name="Subtitle 2">
            <a:extLst>
              <a:ext uri="{FF2B5EF4-FFF2-40B4-BE49-F238E27FC236}">
                <a16:creationId xmlns:a16="http://schemas.microsoft.com/office/drawing/2014/main" id="{797D5636-A85F-B0DC-43DD-DBCB8F8F823E}"/>
              </a:ext>
            </a:extLst>
          </p:cNvPr>
          <p:cNvSpPr>
            <a:spLocks noGrp="1"/>
          </p:cNvSpPr>
          <p:nvPr>
            <p:ph type="subTitle" idx="1"/>
          </p:nvPr>
        </p:nvSpPr>
        <p:spPr>
          <a:xfrm>
            <a:off x="760793" y="2814207"/>
            <a:ext cx="10676691" cy="1655762"/>
          </a:xfrm>
        </p:spPr>
        <p:txBody>
          <a:bodyPr vert="horz" lIns="91440" tIns="45720" rIns="91440" bIns="45720" rtlCol="0" anchor="t">
            <a:noAutofit/>
          </a:bodyPr>
          <a:lstStyle/>
          <a:p>
            <a:r>
              <a:rPr lang="en-US" sz="1800" dirty="0">
                <a:solidFill>
                  <a:srgbClr val="5E5E5E"/>
                </a:solidFill>
                <a:ea typeface="+mn-lt"/>
                <a:cs typeface="+mn-lt"/>
              </a:rPr>
              <a:t>Kaylyn has been a member of our sorority for just over two years and in that time, she has consistently been a shining light within our sisterhood. This semester, she played an instrumental role in boosting attendance and uplifting our chapter morale and is always striving to create a safe, welcoming space for every sister. Kaylyn's unwavering support and kindness are felt by each and every one of our sisters and she always knows how to make anyone smile or laugh. Her caring nature and genuine attitude have made an incredible impact within our sisterhood, helping to elevate our organization in the most positive and meaningful way.</a:t>
            </a:r>
            <a:endParaRPr lang="en-US" sz="1800" dirty="0"/>
          </a:p>
        </p:txBody>
      </p:sp>
    </p:spTree>
    <p:extLst>
      <p:ext uri="{BB962C8B-B14F-4D97-AF65-F5344CB8AC3E}">
        <p14:creationId xmlns:p14="http://schemas.microsoft.com/office/powerpoint/2010/main" val="929164476"/>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555A7-0520-313F-9FD1-9FEE9D0461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62AEA7-A6D0-8A0D-62C2-A107FC24270C}"/>
              </a:ext>
            </a:extLst>
          </p:cNvPr>
          <p:cNvSpPr>
            <a:spLocks noGrp="1"/>
          </p:cNvSpPr>
          <p:nvPr>
            <p:ph type="ctrTitle"/>
          </p:nvPr>
        </p:nvSpPr>
        <p:spPr>
          <a:xfrm>
            <a:off x="1524000" y="1535651"/>
            <a:ext cx="9144000" cy="1276889"/>
          </a:xfrm>
        </p:spPr>
        <p:txBody>
          <a:bodyPr/>
          <a:lstStyle/>
          <a:p>
            <a:r>
              <a:rPr lang="en-US" dirty="0"/>
              <a:t>Nick Wyman</a:t>
            </a:r>
          </a:p>
        </p:txBody>
      </p:sp>
      <p:sp>
        <p:nvSpPr>
          <p:cNvPr id="3" name="Subtitle 2">
            <a:extLst>
              <a:ext uri="{FF2B5EF4-FFF2-40B4-BE49-F238E27FC236}">
                <a16:creationId xmlns:a16="http://schemas.microsoft.com/office/drawing/2014/main" id="{0E5FCC18-1750-A59C-35DA-24EA78E0B509}"/>
              </a:ext>
            </a:extLst>
          </p:cNvPr>
          <p:cNvSpPr>
            <a:spLocks noGrp="1"/>
          </p:cNvSpPr>
          <p:nvPr>
            <p:ph type="subTitle" idx="1"/>
          </p:nvPr>
        </p:nvSpPr>
        <p:spPr>
          <a:xfrm>
            <a:off x="760793" y="2814207"/>
            <a:ext cx="10676691" cy="1655762"/>
          </a:xfrm>
        </p:spPr>
        <p:txBody>
          <a:bodyPr vert="horz" lIns="91440" tIns="45720" rIns="91440" bIns="45720" rtlCol="0" anchor="t">
            <a:noAutofit/>
          </a:bodyPr>
          <a:lstStyle/>
          <a:p>
            <a:r>
              <a:rPr lang="en-US" sz="1800" dirty="0">
                <a:solidFill>
                  <a:srgbClr val="5E5E5E"/>
                </a:solidFill>
                <a:ea typeface="+mn-lt"/>
                <a:cs typeface="+mn-lt"/>
              </a:rPr>
              <a:t>Nick works really hard to build up Delta Tau Delta. He holds everyone accountable and is very organized. Nick also saved G2 Gamer Guild from going extinct. He always has a positive attitude to everything and makes sure that everyone is having fun. He is also very easy to talk to.</a:t>
            </a:r>
            <a:endParaRPr lang="en-US" sz="1800" dirty="0"/>
          </a:p>
        </p:txBody>
      </p:sp>
    </p:spTree>
    <p:extLst>
      <p:ext uri="{BB962C8B-B14F-4D97-AF65-F5344CB8AC3E}">
        <p14:creationId xmlns:p14="http://schemas.microsoft.com/office/powerpoint/2010/main" val="804651877"/>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DD0A6-CB96-CD40-26F0-1D275DDA8F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9F52D3-C7ED-5AC6-E274-96665C089437}"/>
              </a:ext>
            </a:extLst>
          </p:cNvPr>
          <p:cNvSpPr>
            <a:spLocks noGrp="1"/>
          </p:cNvSpPr>
          <p:nvPr>
            <p:ph type="ctrTitle"/>
          </p:nvPr>
        </p:nvSpPr>
        <p:spPr>
          <a:xfrm>
            <a:off x="1524000" y="1535651"/>
            <a:ext cx="9144000" cy="1276889"/>
          </a:xfrm>
        </p:spPr>
        <p:txBody>
          <a:bodyPr/>
          <a:lstStyle/>
          <a:p>
            <a:r>
              <a:rPr lang="en-US" dirty="0"/>
              <a:t>Nirmala Tamang</a:t>
            </a:r>
          </a:p>
        </p:txBody>
      </p:sp>
      <p:sp>
        <p:nvSpPr>
          <p:cNvPr id="3" name="Subtitle 2">
            <a:extLst>
              <a:ext uri="{FF2B5EF4-FFF2-40B4-BE49-F238E27FC236}">
                <a16:creationId xmlns:a16="http://schemas.microsoft.com/office/drawing/2014/main" id="{3E1097B3-7525-909C-E976-4E496D5233EC}"/>
              </a:ext>
            </a:extLst>
          </p:cNvPr>
          <p:cNvSpPr>
            <a:spLocks noGrp="1"/>
          </p:cNvSpPr>
          <p:nvPr>
            <p:ph type="subTitle" idx="1"/>
          </p:nvPr>
        </p:nvSpPr>
        <p:spPr>
          <a:xfrm>
            <a:off x="760793" y="2814207"/>
            <a:ext cx="10676691" cy="1655762"/>
          </a:xfrm>
        </p:spPr>
        <p:txBody>
          <a:bodyPr vert="horz" lIns="91440" tIns="45720" rIns="91440" bIns="45720" rtlCol="0" anchor="t">
            <a:noAutofit/>
          </a:bodyPr>
          <a:lstStyle/>
          <a:p>
            <a:r>
              <a:rPr lang="en-US" sz="1800" dirty="0">
                <a:solidFill>
                  <a:srgbClr val="5E5E5E"/>
                </a:solidFill>
                <a:ea typeface="+mn-lt"/>
                <a:cs typeface="+mn-lt"/>
              </a:rPr>
              <a:t>When Nirmala came to KSC it was her first time outside her country. She threw herself wholeheartedly into campus life, embraced every opportunity that came her way, and recognized that  contributing to a community was the best way to earn one’s place in it. In fact, her initial experience of vulnerability is what  has motivated her to work to support international students who came after her. She is always quietly efficient and takes on every responsibility and performs every task with a rare combination of enthusiasm , dedication, and discipline.  While she has certainly benefited tremendously from Keene State College and the opportunities our institution has extended to her,  I also believe, that KSC has benefited tremendously from her presence and her contributions.</a:t>
            </a:r>
            <a:endParaRPr lang="en-US" sz="1800"/>
          </a:p>
        </p:txBody>
      </p:sp>
    </p:spTree>
    <p:extLst>
      <p:ext uri="{BB962C8B-B14F-4D97-AF65-F5344CB8AC3E}">
        <p14:creationId xmlns:p14="http://schemas.microsoft.com/office/powerpoint/2010/main" val="201094324"/>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76A05-D03F-1DE2-CD68-C0750335B0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92AEB8-5AE5-3ED3-2D11-E311ABD22253}"/>
              </a:ext>
            </a:extLst>
          </p:cNvPr>
          <p:cNvSpPr>
            <a:spLocks noGrp="1"/>
          </p:cNvSpPr>
          <p:nvPr>
            <p:ph type="ctrTitle"/>
          </p:nvPr>
        </p:nvSpPr>
        <p:spPr>
          <a:xfrm>
            <a:off x="1524000" y="1535651"/>
            <a:ext cx="9144000" cy="1276889"/>
          </a:xfrm>
        </p:spPr>
        <p:txBody>
          <a:bodyPr/>
          <a:lstStyle/>
          <a:p>
            <a:r>
              <a:rPr lang="en-US" dirty="0"/>
              <a:t>Ryan Rotigliano</a:t>
            </a:r>
          </a:p>
        </p:txBody>
      </p:sp>
      <p:sp>
        <p:nvSpPr>
          <p:cNvPr id="3" name="Subtitle 2">
            <a:extLst>
              <a:ext uri="{FF2B5EF4-FFF2-40B4-BE49-F238E27FC236}">
                <a16:creationId xmlns:a16="http://schemas.microsoft.com/office/drawing/2014/main" id="{DD99A6A9-DDE0-9644-A7DB-E520A724BF22}"/>
              </a:ext>
            </a:extLst>
          </p:cNvPr>
          <p:cNvSpPr>
            <a:spLocks noGrp="1"/>
          </p:cNvSpPr>
          <p:nvPr>
            <p:ph type="subTitle" idx="1"/>
          </p:nvPr>
        </p:nvSpPr>
        <p:spPr>
          <a:xfrm>
            <a:off x="703821" y="2814207"/>
            <a:ext cx="10790635" cy="1655762"/>
          </a:xfrm>
        </p:spPr>
        <p:txBody>
          <a:bodyPr vert="horz" lIns="91440" tIns="45720" rIns="91440" bIns="45720" rtlCol="0" anchor="t">
            <a:noAutofit/>
          </a:bodyPr>
          <a:lstStyle/>
          <a:p>
            <a:r>
              <a:rPr lang="en-US" sz="1800" dirty="0">
                <a:solidFill>
                  <a:srgbClr val="5E5E5E"/>
                </a:solidFill>
                <a:ea typeface="+mn-lt"/>
                <a:cs typeface="+mn-lt"/>
              </a:rPr>
              <a:t>Ryan often does overtime work in the radio station, ensuring that all e-board members are not only doing their work but also being commended and recognized for the work they are doing. He picks up extra work if someone has too much on their plate and gets it done without faltering his academic or social life. The pride he takes in the work and the community he has built in the radio station as well has with </a:t>
            </a:r>
            <a:r>
              <a:rPr lang="en-US" sz="1800" dirty="0" err="1">
                <a:solidFill>
                  <a:srgbClr val="5E5E5E"/>
                </a:solidFill>
                <a:ea typeface="+mn-lt"/>
                <a:cs typeface="+mn-lt"/>
              </a:rPr>
              <a:t>EcoReps</a:t>
            </a:r>
            <a:r>
              <a:rPr lang="en-US" sz="1800" dirty="0">
                <a:solidFill>
                  <a:srgbClr val="5E5E5E"/>
                </a:solidFill>
                <a:ea typeface="+mn-lt"/>
                <a:cs typeface="+mn-lt"/>
              </a:rPr>
              <a:t>, can only be described as glowing. His contributions to the radio community has created a strong momentum for the next generation and his work with </a:t>
            </a:r>
            <a:r>
              <a:rPr lang="en-US" sz="1800" dirty="0" err="1">
                <a:solidFill>
                  <a:srgbClr val="5E5E5E"/>
                </a:solidFill>
                <a:ea typeface="+mn-lt"/>
                <a:cs typeface="+mn-lt"/>
              </a:rPr>
              <a:t>EcoReps</a:t>
            </a:r>
            <a:r>
              <a:rPr lang="en-US" sz="1800" dirty="0">
                <a:solidFill>
                  <a:srgbClr val="5E5E5E"/>
                </a:solidFill>
                <a:ea typeface="+mn-lt"/>
                <a:cs typeface="+mn-lt"/>
              </a:rPr>
              <a:t> has helped preserve local biodiversity. </a:t>
            </a:r>
            <a:endParaRPr lang="en-US" sz="1800"/>
          </a:p>
        </p:txBody>
      </p:sp>
    </p:spTree>
    <p:extLst>
      <p:ext uri="{BB962C8B-B14F-4D97-AF65-F5344CB8AC3E}">
        <p14:creationId xmlns:p14="http://schemas.microsoft.com/office/powerpoint/2010/main" val="661540563"/>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CF9BE-CFF9-4E6F-BA01-B2828D8D39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66303D-5977-17C1-F1B8-9773C9DBC9AF}"/>
              </a:ext>
            </a:extLst>
          </p:cNvPr>
          <p:cNvSpPr>
            <a:spLocks noGrp="1"/>
          </p:cNvSpPr>
          <p:nvPr>
            <p:ph type="ctrTitle"/>
          </p:nvPr>
        </p:nvSpPr>
        <p:spPr>
          <a:xfrm>
            <a:off x="1524000" y="1535651"/>
            <a:ext cx="9144000" cy="1276889"/>
          </a:xfrm>
        </p:spPr>
        <p:txBody>
          <a:bodyPr/>
          <a:lstStyle/>
          <a:p>
            <a:r>
              <a:rPr lang="en-US" dirty="0"/>
              <a:t>Jakob Hall</a:t>
            </a:r>
          </a:p>
        </p:txBody>
      </p:sp>
      <p:sp>
        <p:nvSpPr>
          <p:cNvPr id="3" name="Subtitle 2">
            <a:extLst>
              <a:ext uri="{FF2B5EF4-FFF2-40B4-BE49-F238E27FC236}">
                <a16:creationId xmlns:a16="http://schemas.microsoft.com/office/drawing/2014/main" id="{A3AC6CD1-ED29-A88D-6C29-CD871AAE23EC}"/>
              </a:ext>
            </a:extLst>
          </p:cNvPr>
          <p:cNvSpPr>
            <a:spLocks noGrp="1"/>
          </p:cNvSpPr>
          <p:nvPr>
            <p:ph type="subTitle" idx="1"/>
          </p:nvPr>
        </p:nvSpPr>
        <p:spPr>
          <a:xfrm>
            <a:off x="817765" y="2814207"/>
            <a:ext cx="10619719" cy="1655762"/>
          </a:xfrm>
        </p:spPr>
        <p:txBody>
          <a:bodyPr vert="horz" lIns="91440" tIns="45720" rIns="91440" bIns="45720" rtlCol="0" anchor="t">
            <a:noAutofit/>
          </a:bodyPr>
          <a:lstStyle/>
          <a:p>
            <a:r>
              <a:rPr lang="en-US" sz="1800" dirty="0">
                <a:solidFill>
                  <a:srgbClr val="5E5E5E"/>
                </a:solidFill>
                <a:ea typeface="+mn-lt"/>
                <a:cs typeface="+mn-lt"/>
              </a:rPr>
              <a:t>Jakob Hall has demonstrated outstanding service to both Keene State College and the wider community through his involvement in journalism and media. As the Multimedia Director for the Equinox, Jakob has contributed significantly to the college's news coverage, ensuring that students are informed and connected with important events and issues on campus. His ability to adapt quickly during a power outage by collaborating with others on a “breaking news” style story about student reactions showcases his initiative and dedication to providing timely, relevant information. Jakob’s contributions go beyond simple reporting as he actively seeks to bring forth the voices of his peers and create engaging content that enhances the student experience.</a:t>
            </a:r>
            <a:endParaRPr lang="en-US" sz="1800" dirty="0"/>
          </a:p>
        </p:txBody>
      </p:sp>
    </p:spTree>
    <p:extLst>
      <p:ext uri="{BB962C8B-B14F-4D97-AF65-F5344CB8AC3E}">
        <p14:creationId xmlns:p14="http://schemas.microsoft.com/office/powerpoint/2010/main" val="662859127"/>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62978-AF5C-F9C4-B9B6-B36BD21CA8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0168D7-8726-7092-B25D-FF63D4AA151D}"/>
              </a:ext>
            </a:extLst>
          </p:cNvPr>
          <p:cNvSpPr>
            <a:spLocks noGrp="1"/>
          </p:cNvSpPr>
          <p:nvPr>
            <p:ph type="ctrTitle"/>
          </p:nvPr>
        </p:nvSpPr>
        <p:spPr>
          <a:xfrm>
            <a:off x="1524000" y="1535651"/>
            <a:ext cx="9144000" cy="1276889"/>
          </a:xfrm>
        </p:spPr>
        <p:txBody>
          <a:bodyPr/>
          <a:lstStyle/>
          <a:p>
            <a:r>
              <a:rPr lang="en-US" dirty="0"/>
              <a:t>Chloe Warner DeMond</a:t>
            </a:r>
          </a:p>
        </p:txBody>
      </p:sp>
      <p:sp>
        <p:nvSpPr>
          <p:cNvPr id="3" name="Subtitle 2">
            <a:extLst>
              <a:ext uri="{FF2B5EF4-FFF2-40B4-BE49-F238E27FC236}">
                <a16:creationId xmlns:a16="http://schemas.microsoft.com/office/drawing/2014/main" id="{B9C33EE3-2027-CE3A-41AC-FDA65023E8E6}"/>
              </a:ext>
            </a:extLst>
          </p:cNvPr>
          <p:cNvSpPr>
            <a:spLocks noGrp="1"/>
          </p:cNvSpPr>
          <p:nvPr>
            <p:ph type="subTitle" idx="1"/>
          </p:nvPr>
        </p:nvSpPr>
        <p:spPr>
          <a:xfrm>
            <a:off x="775036" y="2814207"/>
            <a:ext cx="10705177" cy="1655762"/>
          </a:xfrm>
        </p:spPr>
        <p:txBody>
          <a:bodyPr vert="horz" lIns="91440" tIns="45720" rIns="91440" bIns="45720" rtlCol="0" anchor="t">
            <a:noAutofit/>
          </a:bodyPr>
          <a:lstStyle/>
          <a:p>
            <a:r>
              <a:rPr lang="en-US" sz="1800" dirty="0">
                <a:solidFill>
                  <a:srgbClr val="5E5E5E"/>
                </a:solidFill>
                <a:ea typeface="+mn-lt"/>
                <a:cs typeface="+mn-lt"/>
              </a:rPr>
              <a:t>Chloe’s passions for education and working with the student body has been continually shown in the roles she takes on. During her time at KSC, she has held leadership positions on the Orientation Team and in Greek Life. In Orientation, she created meaningful connections with her students, supporting everyone through their first-year experience. As she moved to Cluster Leader and Orientation Coordinator in the following years, she deepened her connections and commitment to the orientation staff as well as prospective student and families. She always represented the College with respect for the institution, admiration for the student body, and passion for the community. </a:t>
            </a:r>
            <a:endParaRPr lang="en-US" sz="1800"/>
          </a:p>
        </p:txBody>
      </p:sp>
    </p:spTree>
    <p:extLst>
      <p:ext uri="{BB962C8B-B14F-4D97-AF65-F5344CB8AC3E}">
        <p14:creationId xmlns:p14="http://schemas.microsoft.com/office/powerpoint/2010/main" val="4097311028"/>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35651"/>
            <a:ext cx="9144000" cy="1276889"/>
          </a:xfrm>
        </p:spPr>
        <p:txBody>
          <a:bodyPr/>
          <a:lstStyle/>
          <a:p>
            <a:r>
              <a:rPr lang="en-US" dirty="0"/>
              <a:t>Moses Fisher</a:t>
            </a:r>
          </a:p>
        </p:txBody>
      </p:sp>
      <p:sp>
        <p:nvSpPr>
          <p:cNvPr id="3" name="Subtitle 2"/>
          <p:cNvSpPr>
            <a:spLocks noGrp="1"/>
          </p:cNvSpPr>
          <p:nvPr>
            <p:ph type="subTitle" idx="1"/>
          </p:nvPr>
        </p:nvSpPr>
        <p:spPr>
          <a:xfrm>
            <a:off x="219560" y="2814207"/>
            <a:ext cx="11830372" cy="1655762"/>
          </a:xfrm>
        </p:spPr>
        <p:txBody>
          <a:bodyPr vert="horz" lIns="91440" tIns="45720" rIns="91440" bIns="45720" rtlCol="0" anchor="t">
            <a:noAutofit/>
          </a:bodyPr>
          <a:lstStyle/>
          <a:p>
            <a:r>
              <a:rPr lang="en-US" sz="1800" dirty="0">
                <a:solidFill>
                  <a:schemeClr val="tx1">
                    <a:lumMod val="76000"/>
                    <a:lumOff val="24000"/>
                  </a:schemeClr>
                </a:solidFill>
                <a:ea typeface="+mn-lt"/>
                <a:cs typeface="+mn-lt"/>
              </a:rPr>
              <a:t>Moses has been an outstanding employee--generous, professional, and dedicated to providing great service to all students who use our services. Moses has especially distinguished himself as one of our Pre-Service Teacher Support tutors--supporting students studying for the Praxis exam. He routinely works with individual students in recurring appointments, often supporting them through multiple attempts to pass the exam.</a:t>
            </a:r>
            <a:endParaRPr lang="en-US" sz="1800" dirty="0">
              <a:solidFill>
                <a:schemeClr val="tx1">
                  <a:lumMod val="76000"/>
                  <a:lumOff val="24000"/>
                </a:schemeClr>
              </a:solidFill>
            </a:endParaRPr>
          </a:p>
        </p:txBody>
      </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5F4AB-CDF1-691D-B7F0-CD2824E56F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C2DC76-1AC4-424F-2136-3DE1E9447207}"/>
              </a:ext>
            </a:extLst>
          </p:cNvPr>
          <p:cNvSpPr>
            <a:spLocks noGrp="1"/>
          </p:cNvSpPr>
          <p:nvPr>
            <p:ph type="ctrTitle"/>
          </p:nvPr>
        </p:nvSpPr>
        <p:spPr>
          <a:xfrm>
            <a:off x="1524000" y="1535651"/>
            <a:ext cx="9144000" cy="1276889"/>
          </a:xfrm>
        </p:spPr>
        <p:txBody>
          <a:bodyPr/>
          <a:lstStyle/>
          <a:p>
            <a:r>
              <a:rPr lang="en-US" dirty="0"/>
              <a:t>Grace Baldwin</a:t>
            </a:r>
          </a:p>
        </p:txBody>
      </p:sp>
      <p:sp>
        <p:nvSpPr>
          <p:cNvPr id="3" name="Subtitle 2">
            <a:extLst>
              <a:ext uri="{FF2B5EF4-FFF2-40B4-BE49-F238E27FC236}">
                <a16:creationId xmlns:a16="http://schemas.microsoft.com/office/drawing/2014/main" id="{95717C82-44EF-BA31-C1B7-40A0DB4FC9BF}"/>
              </a:ext>
            </a:extLst>
          </p:cNvPr>
          <p:cNvSpPr>
            <a:spLocks noGrp="1"/>
          </p:cNvSpPr>
          <p:nvPr>
            <p:ph type="subTitle" idx="1"/>
          </p:nvPr>
        </p:nvSpPr>
        <p:spPr>
          <a:xfrm>
            <a:off x="760793" y="2814207"/>
            <a:ext cx="10676691" cy="1655762"/>
          </a:xfrm>
        </p:spPr>
        <p:txBody>
          <a:bodyPr vert="horz" lIns="91440" tIns="45720" rIns="91440" bIns="45720" rtlCol="0" anchor="t">
            <a:noAutofit/>
          </a:bodyPr>
          <a:lstStyle/>
          <a:p>
            <a:r>
              <a:rPr lang="en-US" sz="1800" dirty="0">
                <a:solidFill>
                  <a:srgbClr val="5E5E5E"/>
                </a:solidFill>
                <a:ea typeface="+mn-lt"/>
                <a:cs typeface="+mn-lt"/>
              </a:rPr>
              <a:t>As a new volunteer, Grace immediately stepped into a leadership role and became an essential part of the success that The Hungry Owl has seen this year. Grace consistently volunteered to stock the seven satellite locations around campus, a job that often includes carting 100 pounds of food across campus to ensure that food was accessible to students all across campus regardless of where they were located. </a:t>
            </a:r>
            <a:endParaRPr lang="en-US" sz="1800" dirty="0">
              <a:solidFill>
                <a:srgbClr val="5E5E5E"/>
              </a:solidFill>
            </a:endParaRPr>
          </a:p>
        </p:txBody>
      </p:sp>
    </p:spTree>
    <p:extLst>
      <p:ext uri="{BB962C8B-B14F-4D97-AF65-F5344CB8AC3E}">
        <p14:creationId xmlns:p14="http://schemas.microsoft.com/office/powerpoint/2010/main" val="2580831608"/>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967C-A869-AE5D-1F8B-E35E94D78E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263A8F-73BD-7120-9AAF-E73639CE92F2}"/>
              </a:ext>
            </a:extLst>
          </p:cNvPr>
          <p:cNvSpPr>
            <a:spLocks noGrp="1"/>
          </p:cNvSpPr>
          <p:nvPr>
            <p:ph type="ctrTitle"/>
          </p:nvPr>
        </p:nvSpPr>
        <p:spPr>
          <a:xfrm>
            <a:off x="1524000" y="1535651"/>
            <a:ext cx="9144000" cy="1276889"/>
          </a:xfrm>
        </p:spPr>
        <p:txBody>
          <a:bodyPr/>
          <a:lstStyle/>
          <a:p>
            <a:r>
              <a:rPr lang="en-US" dirty="0"/>
              <a:t>Ryan Severn</a:t>
            </a:r>
          </a:p>
        </p:txBody>
      </p:sp>
      <p:sp>
        <p:nvSpPr>
          <p:cNvPr id="3" name="Subtitle 2">
            <a:extLst>
              <a:ext uri="{FF2B5EF4-FFF2-40B4-BE49-F238E27FC236}">
                <a16:creationId xmlns:a16="http://schemas.microsoft.com/office/drawing/2014/main" id="{AC6E18C6-DC18-84BB-86B6-8E68B10DDB2E}"/>
              </a:ext>
            </a:extLst>
          </p:cNvPr>
          <p:cNvSpPr>
            <a:spLocks noGrp="1"/>
          </p:cNvSpPr>
          <p:nvPr>
            <p:ph type="subTitle" idx="1"/>
          </p:nvPr>
        </p:nvSpPr>
        <p:spPr>
          <a:xfrm>
            <a:off x="732307" y="2814207"/>
            <a:ext cx="10762149" cy="1655762"/>
          </a:xfrm>
        </p:spPr>
        <p:txBody>
          <a:bodyPr vert="horz" lIns="91440" tIns="45720" rIns="91440" bIns="45720" rtlCol="0" anchor="t">
            <a:noAutofit/>
          </a:bodyPr>
          <a:lstStyle/>
          <a:p>
            <a:r>
              <a:rPr lang="en-US" sz="1800" dirty="0">
                <a:solidFill>
                  <a:srgbClr val="5E5E5E"/>
                </a:solidFill>
                <a:ea typeface="+mn-lt"/>
                <a:cs typeface="+mn-lt"/>
              </a:rPr>
              <a:t>As President he is always listening to ideas from the board and club members. He is constantly trying to compromise with everyone, making sure that everyone feels seen and heard. He welcomes new members in with open arms and makes everyone feel that they belong. Not only does he constantly show up for his organization, but he is also the glue that connects our organization with the Film Department. He helps us work for Film Department events, talk to the faculty about hosting events, and so much more. </a:t>
            </a:r>
            <a:endParaRPr lang="en-US" sz="1800" dirty="0"/>
          </a:p>
        </p:txBody>
      </p:sp>
    </p:spTree>
    <p:extLst>
      <p:ext uri="{BB962C8B-B14F-4D97-AF65-F5344CB8AC3E}">
        <p14:creationId xmlns:p14="http://schemas.microsoft.com/office/powerpoint/2010/main" val="657720217"/>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02FA1-CE92-6AF7-10DA-CADB1C6473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02B5FD-6D00-EBFA-E8F1-3A052A658EE7}"/>
              </a:ext>
            </a:extLst>
          </p:cNvPr>
          <p:cNvSpPr>
            <a:spLocks noGrp="1"/>
          </p:cNvSpPr>
          <p:nvPr>
            <p:ph type="ctrTitle"/>
          </p:nvPr>
        </p:nvSpPr>
        <p:spPr>
          <a:xfrm>
            <a:off x="1524000" y="1535651"/>
            <a:ext cx="9144000" cy="1276889"/>
          </a:xfrm>
        </p:spPr>
        <p:txBody>
          <a:bodyPr/>
          <a:lstStyle/>
          <a:p>
            <a:r>
              <a:rPr lang="en-US" dirty="0"/>
              <a:t>Mary Ronning</a:t>
            </a:r>
          </a:p>
        </p:txBody>
      </p:sp>
      <p:sp>
        <p:nvSpPr>
          <p:cNvPr id="3" name="Subtitle 2">
            <a:extLst>
              <a:ext uri="{FF2B5EF4-FFF2-40B4-BE49-F238E27FC236}">
                <a16:creationId xmlns:a16="http://schemas.microsoft.com/office/drawing/2014/main" id="{1D6DEC36-621A-F61A-CC3E-5C6A6170D586}"/>
              </a:ext>
            </a:extLst>
          </p:cNvPr>
          <p:cNvSpPr>
            <a:spLocks noGrp="1"/>
          </p:cNvSpPr>
          <p:nvPr>
            <p:ph type="subTitle" idx="1"/>
          </p:nvPr>
        </p:nvSpPr>
        <p:spPr>
          <a:xfrm>
            <a:off x="846251" y="2814207"/>
            <a:ext cx="10520018" cy="1655762"/>
          </a:xfrm>
        </p:spPr>
        <p:txBody>
          <a:bodyPr vert="horz" lIns="91440" tIns="45720" rIns="91440" bIns="45720" rtlCol="0" anchor="t">
            <a:noAutofit/>
          </a:bodyPr>
          <a:lstStyle/>
          <a:p>
            <a:r>
              <a:rPr lang="en-US" sz="1800" dirty="0">
                <a:solidFill>
                  <a:srgbClr val="5E5E5E"/>
                </a:solidFill>
                <a:ea typeface="+mn-lt"/>
                <a:cs typeface="+mn-lt"/>
              </a:rPr>
              <a:t>Mary is consistently going above and beyond with her outstanding and optimistic personality. In this position she has planned Pumpkin Palooza and Spring Carnival, which was a huge success and hit with Keene State students. Mary is constantly taking initiative, asking  Keene State students what they would like to see on campus and she does an amazing job of helping and advising the younger student classes. Mary is always there to help whenever we need it! </a:t>
            </a:r>
            <a:endParaRPr lang="en-US" sz="1800" dirty="0"/>
          </a:p>
        </p:txBody>
      </p:sp>
    </p:spTree>
    <p:extLst>
      <p:ext uri="{BB962C8B-B14F-4D97-AF65-F5344CB8AC3E}">
        <p14:creationId xmlns:p14="http://schemas.microsoft.com/office/powerpoint/2010/main" val="2464421134"/>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02E5C-16C1-84E0-B3EC-DBF3FA6DAE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E8B724-B76B-65E3-8CED-91E98F0B1853}"/>
              </a:ext>
            </a:extLst>
          </p:cNvPr>
          <p:cNvSpPr>
            <a:spLocks noGrp="1"/>
          </p:cNvSpPr>
          <p:nvPr>
            <p:ph type="ctrTitle"/>
          </p:nvPr>
        </p:nvSpPr>
        <p:spPr>
          <a:xfrm>
            <a:off x="1524000" y="1535651"/>
            <a:ext cx="9144000" cy="1276889"/>
          </a:xfrm>
        </p:spPr>
        <p:txBody>
          <a:bodyPr/>
          <a:lstStyle/>
          <a:p>
            <a:r>
              <a:rPr lang="en-US" dirty="0"/>
              <a:t>Charles Baxter</a:t>
            </a:r>
          </a:p>
        </p:txBody>
      </p:sp>
      <p:sp>
        <p:nvSpPr>
          <p:cNvPr id="3" name="Subtitle 2">
            <a:extLst>
              <a:ext uri="{FF2B5EF4-FFF2-40B4-BE49-F238E27FC236}">
                <a16:creationId xmlns:a16="http://schemas.microsoft.com/office/drawing/2014/main" id="{22EFD9FE-77C8-BD70-DDED-86D039FE2DBF}"/>
              </a:ext>
            </a:extLst>
          </p:cNvPr>
          <p:cNvSpPr>
            <a:spLocks noGrp="1"/>
          </p:cNvSpPr>
          <p:nvPr>
            <p:ph type="subTitle" idx="1"/>
          </p:nvPr>
        </p:nvSpPr>
        <p:spPr>
          <a:xfrm>
            <a:off x="817765" y="2814207"/>
            <a:ext cx="10619719" cy="1655762"/>
          </a:xfrm>
        </p:spPr>
        <p:txBody>
          <a:bodyPr vert="horz" lIns="91440" tIns="45720" rIns="91440" bIns="45720" rtlCol="0" anchor="t">
            <a:noAutofit/>
          </a:bodyPr>
          <a:lstStyle/>
          <a:p>
            <a:r>
              <a:rPr lang="en-US" sz="1800" dirty="0">
                <a:solidFill>
                  <a:srgbClr val="5E5E5E"/>
                </a:solidFill>
                <a:ea typeface="+mn-lt"/>
                <a:cs typeface="+mn-lt"/>
              </a:rPr>
              <a:t>Charlie has exceeded his role as president here at Keene state for the fraternity Delta Tau Delta. Running a small fraternity is not an easy task as there is a lot to do and not a lot of people to do it. Charlie has always made sure to put Delta Tau Delta at the top of his list, but without neglecting the other Greek organizations here at Keene. Although Delts are a younger fraternity here, with the group that has been created over at Delt they are always open and have great strong values as fraternity men. He's molded Delt into what they are today here at Keene.</a:t>
            </a:r>
          </a:p>
          <a:p>
            <a:endParaRPr lang="en-US" sz="1800" dirty="0">
              <a:solidFill>
                <a:srgbClr val="5E5E5E"/>
              </a:solidFill>
              <a:ea typeface="+mn-lt"/>
              <a:cs typeface="+mn-lt"/>
            </a:endParaRPr>
          </a:p>
        </p:txBody>
      </p:sp>
    </p:spTree>
    <p:extLst>
      <p:ext uri="{BB962C8B-B14F-4D97-AF65-F5344CB8AC3E}">
        <p14:creationId xmlns:p14="http://schemas.microsoft.com/office/powerpoint/2010/main" val="2456843188"/>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C012B-23D0-11E6-9035-26CC231A96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E930CF-B7A0-2DC8-B5BA-5D7EFB652D8B}"/>
              </a:ext>
            </a:extLst>
          </p:cNvPr>
          <p:cNvSpPr>
            <a:spLocks noGrp="1"/>
          </p:cNvSpPr>
          <p:nvPr>
            <p:ph type="ctrTitle"/>
          </p:nvPr>
        </p:nvSpPr>
        <p:spPr>
          <a:xfrm>
            <a:off x="1524000" y="1535651"/>
            <a:ext cx="9144000" cy="1276889"/>
          </a:xfrm>
        </p:spPr>
        <p:txBody>
          <a:bodyPr/>
          <a:lstStyle/>
          <a:p>
            <a:r>
              <a:rPr lang="en-US" dirty="0"/>
              <a:t>Lia Ospina</a:t>
            </a:r>
          </a:p>
        </p:txBody>
      </p:sp>
      <p:sp>
        <p:nvSpPr>
          <p:cNvPr id="3" name="Subtitle 2">
            <a:extLst>
              <a:ext uri="{FF2B5EF4-FFF2-40B4-BE49-F238E27FC236}">
                <a16:creationId xmlns:a16="http://schemas.microsoft.com/office/drawing/2014/main" id="{F6A0C99B-7C91-CF52-55BE-307DCE9A5296}"/>
              </a:ext>
            </a:extLst>
          </p:cNvPr>
          <p:cNvSpPr>
            <a:spLocks noGrp="1"/>
          </p:cNvSpPr>
          <p:nvPr>
            <p:ph type="subTitle" idx="1"/>
          </p:nvPr>
        </p:nvSpPr>
        <p:spPr>
          <a:xfrm>
            <a:off x="760793" y="2814207"/>
            <a:ext cx="10733663" cy="1655762"/>
          </a:xfrm>
        </p:spPr>
        <p:txBody>
          <a:bodyPr vert="horz" lIns="91440" tIns="45720" rIns="91440" bIns="45720" rtlCol="0" anchor="t">
            <a:noAutofit/>
          </a:bodyPr>
          <a:lstStyle/>
          <a:p>
            <a:r>
              <a:rPr lang="en-US" sz="1800" dirty="0">
                <a:solidFill>
                  <a:srgbClr val="5E5E5E"/>
                </a:solidFill>
                <a:ea typeface="+mn-lt"/>
                <a:cs typeface="+mn-lt"/>
              </a:rPr>
              <a:t>When Lia was elected as president, she knew that there needed to be a change in our organization for the better. Before she was even sworn in in November, she started putting in the time and effort to plan improvements for our organization. Since Lia became the president, the attendance at our coordinator events has vastly improved due to her implementing the points system. Lia also takes rules and guidelines very seriously, ensuring that Delta Phi Epsilon always adheres to the rules and regulations put in place by both the college and our international headquarters. Lia, overall, has gone above and beyond in her role as president in many ways, always putting in more effort than needed, and we all benefit from her hard work. </a:t>
            </a:r>
            <a:endParaRPr lang="en-US" sz="1800" dirty="0"/>
          </a:p>
        </p:txBody>
      </p:sp>
    </p:spTree>
    <p:extLst>
      <p:ext uri="{BB962C8B-B14F-4D97-AF65-F5344CB8AC3E}">
        <p14:creationId xmlns:p14="http://schemas.microsoft.com/office/powerpoint/2010/main" val="2696333900"/>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5A9F4-6C36-7365-D4F5-6AD0DF6C89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F44876-3AC2-DD25-C91A-044B2E5E104A}"/>
              </a:ext>
            </a:extLst>
          </p:cNvPr>
          <p:cNvSpPr>
            <a:spLocks noGrp="1"/>
          </p:cNvSpPr>
          <p:nvPr>
            <p:ph type="ctrTitle"/>
          </p:nvPr>
        </p:nvSpPr>
        <p:spPr>
          <a:xfrm>
            <a:off x="1524000" y="1535651"/>
            <a:ext cx="9144000" cy="1276889"/>
          </a:xfrm>
        </p:spPr>
        <p:txBody>
          <a:bodyPr/>
          <a:lstStyle/>
          <a:p>
            <a:r>
              <a:rPr lang="en-US" dirty="0"/>
              <a:t>Jason Mowbray</a:t>
            </a:r>
          </a:p>
        </p:txBody>
      </p:sp>
      <p:sp>
        <p:nvSpPr>
          <p:cNvPr id="3" name="Subtitle 2">
            <a:extLst>
              <a:ext uri="{FF2B5EF4-FFF2-40B4-BE49-F238E27FC236}">
                <a16:creationId xmlns:a16="http://schemas.microsoft.com/office/drawing/2014/main" id="{C9AA6DED-6308-9DD7-0D5B-99B490959F82}"/>
              </a:ext>
            </a:extLst>
          </p:cNvPr>
          <p:cNvSpPr>
            <a:spLocks noGrp="1"/>
          </p:cNvSpPr>
          <p:nvPr>
            <p:ph type="subTitle" idx="1"/>
          </p:nvPr>
        </p:nvSpPr>
        <p:spPr>
          <a:xfrm>
            <a:off x="789279" y="2814207"/>
            <a:ext cx="10619719" cy="1655762"/>
          </a:xfrm>
        </p:spPr>
        <p:txBody>
          <a:bodyPr vert="horz" lIns="91440" tIns="45720" rIns="91440" bIns="45720" rtlCol="0" anchor="t">
            <a:noAutofit/>
          </a:bodyPr>
          <a:lstStyle/>
          <a:p>
            <a:r>
              <a:rPr lang="en-US" sz="1800" dirty="0">
                <a:solidFill>
                  <a:srgbClr val="5E5E5E"/>
                </a:solidFill>
                <a:ea typeface="+mn-lt"/>
                <a:cs typeface="+mn-lt"/>
              </a:rPr>
              <a:t>Jason is truly one of the best men I know, and the Alpha Sigma Phi motto is to better the man.  I think Jason not only is a good man himself but also makes the men around him better  Over his time in Greek Life he has served as Interfraternity Council president, ASSP president and Alpha Sigma Phi vice president of retention. He is a true role model. </a:t>
            </a:r>
            <a:endParaRPr lang="en-US" sz="1800" dirty="0"/>
          </a:p>
        </p:txBody>
      </p:sp>
    </p:spTree>
    <p:extLst>
      <p:ext uri="{BB962C8B-B14F-4D97-AF65-F5344CB8AC3E}">
        <p14:creationId xmlns:p14="http://schemas.microsoft.com/office/powerpoint/2010/main" val="548633142"/>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E1309-AF87-171B-25AD-63DFC3ED56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BFBC83-14E5-08E3-C5E6-CD60E53F3C17}"/>
              </a:ext>
            </a:extLst>
          </p:cNvPr>
          <p:cNvSpPr>
            <a:spLocks noGrp="1"/>
          </p:cNvSpPr>
          <p:nvPr>
            <p:ph type="ctrTitle"/>
          </p:nvPr>
        </p:nvSpPr>
        <p:spPr>
          <a:xfrm>
            <a:off x="1524000" y="1535651"/>
            <a:ext cx="9144000" cy="1276889"/>
          </a:xfrm>
        </p:spPr>
        <p:txBody>
          <a:bodyPr/>
          <a:lstStyle/>
          <a:p>
            <a:r>
              <a:rPr lang="en-US" dirty="0"/>
              <a:t>Ian Carter</a:t>
            </a:r>
          </a:p>
        </p:txBody>
      </p:sp>
      <p:sp>
        <p:nvSpPr>
          <p:cNvPr id="3" name="Subtitle 2">
            <a:extLst>
              <a:ext uri="{FF2B5EF4-FFF2-40B4-BE49-F238E27FC236}">
                <a16:creationId xmlns:a16="http://schemas.microsoft.com/office/drawing/2014/main" id="{55324330-5E3B-E4B9-936B-96A4CF551E41}"/>
              </a:ext>
            </a:extLst>
          </p:cNvPr>
          <p:cNvSpPr>
            <a:spLocks noGrp="1"/>
          </p:cNvSpPr>
          <p:nvPr>
            <p:ph type="subTitle" idx="1"/>
          </p:nvPr>
        </p:nvSpPr>
        <p:spPr>
          <a:xfrm>
            <a:off x="760793" y="2814207"/>
            <a:ext cx="10705177" cy="1655762"/>
          </a:xfrm>
        </p:spPr>
        <p:txBody>
          <a:bodyPr vert="horz" lIns="91440" tIns="45720" rIns="91440" bIns="45720" rtlCol="0" anchor="t">
            <a:noAutofit/>
          </a:bodyPr>
          <a:lstStyle/>
          <a:p>
            <a:r>
              <a:rPr lang="en-US" sz="1800" dirty="0">
                <a:solidFill>
                  <a:srgbClr val="5E5E5E"/>
                </a:solidFill>
                <a:ea typeface="+mn-lt"/>
                <a:cs typeface="+mn-lt"/>
              </a:rPr>
              <a:t>Ian leads the Zeta Xi chapter which prides itself on being accepting and inclusive. Ian prioritizes Alpha Sigma Phi's involvement with the greater Keene State community,  works with his officers to put on events on campus and is continuously striving to improve bonds amongst Greek organizations and others on campus. As VP of Service and Philanthropy for Alpha Sigma Phi Ian planned and executed numerous service and philanthropy events including head shave which raised $3500 for five philanthropies Stop Hazing, Active Minds, Shatterproof, Homes for our Troops, and Active Minds.</a:t>
            </a:r>
            <a:endParaRPr lang="en-US" sz="1800"/>
          </a:p>
        </p:txBody>
      </p:sp>
    </p:spTree>
    <p:extLst>
      <p:ext uri="{BB962C8B-B14F-4D97-AF65-F5344CB8AC3E}">
        <p14:creationId xmlns:p14="http://schemas.microsoft.com/office/powerpoint/2010/main" val="4282143858"/>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BC6F5-AB3A-B682-2B07-2DCD6B303F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015315-F96B-03ED-849F-25C4C2F13417}"/>
              </a:ext>
            </a:extLst>
          </p:cNvPr>
          <p:cNvSpPr>
            <a:spLocks noGrp="1"/>
          </p:cNvSpPr>
          <p:nvPr>
            <p:ph type="ctrTitle"/>
          </p:nvPr>
        </p:nvSpPr>
        <p:spPr>
          <a:xfrm>
            <a:off x="1524000" y="1535651"/>
            <a:ext cx="9144000" cy="1276889"/>
          </a:xfrm>
        </p:spPr>
        <p:txBody>
          <a:bodyPr/>
          <a:lstStyle/>
          <a:p>
            <a:r>
              <a:rPr lang="en-US" dirty="0"/>
              <a:t>Kayla Turner</a:t>
            </a:r>
          </a:p>
        </p:txBody>
      </p:sp>
      <p:sp>
        <p:nvSpPr>
          <p:cNvPr id="3" name="Subtitle 2">
            <a:extLst>
              <a:ext uri="{FF2B5EF4-FFF2-40B4-BE49-F238E27FC236}">
                <a16:creationId xmlns:a16="http://schemas.microsoft.com/office/drawing/2014/main" id="{2AA29E0F-4DDB-E514-1A42-9BB03E34ADD5}"/>
              </a:ext>
            </a:extLst>
          </p:cNvPr>
          <p:cNvSpPr>
            <a:spLocks noGrp="1"/>
          </p:cNvSpPr>
          <p:nvPr>
            <p:ph type="subTitle" idx="1"/>
          </p:nvPr>
        </p:nvSpPr>
        <p:spPr>
          <a:xfrm>
            <a:off x="746550" y="2814207"/>
            <a:ext cx="10733663" cy="1655762"/>
          </a:xfrm>
        </p:spPr>
        <p:txBody>
          <a:bodyPr vert="horz" lIns="91440" tIns="45720" rIns="91440" bIns="45720" rtlCol="0" anchor="t">
            <a:noAutofit/>
          </a:bodyPr>
          <a:lstStyle/>
          <a:p>
            <a:r>
              <a:rPr lang="en-US" sz="1800" dirty="0">
                <a:solidFill>
                  <a:srgbClr val="5E5E5E"/>
                </a:solidFill>
                <a:ea typeface="+mn-lt"/>
                <a:cs typeface="+mn-lt"/>
              </a:rPr>
              <a:t>Kayla turner is an outstanding student who is not only our Vice President of Recruitment in Delta Phi Epsilon but is also a student worker, a research and writing center tutor, and Vice President of </a:t>
            </a:r>
            <a:r>
              <a:rPr lang="en-US" sz="1800" dirty="0" err="1">
                <a:solidFill>
                  <a:srgbClr val="5E5E5E"/>
                </a:solidFill>
                <a:ea typeface="+mn-lt"/>
                <a:cs typeface="+mn-lt"/>
              </a:rPr>
              <a:t>Bricowlage</a:t>
            </a:r>
            <a:r>
              <a:rPr lang="en-US" sz="1800" dirty="0">
                <a:solidFill>
                  <a:srgbClr val="5E5E5E"/>
                </a:solidFill>
                <a:ea typeface="+mn-lt"/>
                <a:cs typeface="+mn-lt"/>
              </a:rPr>
              <a:t>. Kayla hosted our Delta Phi Epsilon Winter Celebration tabling and is helping to get more sisters to enter out sisterhood!  She is always a bright light in our sorority. She is always there if you ever need any help and is always there for other people. She really embodies what a Keene State student is. </a:t>
            </a:r>
            <a:endParaRPr lang="en-US" sz="1800" dirty="0"/>
          </a:p>
        </p:txBody>
      </p:sp>
    </p:spTree>
    <p:extLst>
      <p:ext uri="{BB962C8B-B14F-4D97-AF65-F5344CB8AC3E}">
        <p14:creationId xmlns:p14="http://schemas.microsoft.com/office/powerpoint/2010/main" val="3772270600"/>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54F75-C00A-4C71-880E-D1A87A9297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4584F1-22B6-CADE-87D3-F81B8DB1CF4F}"/>
              </a:ext>
            </a:extLst>
          </p:cNvPr>
          <p:cNvSpPr>
            <a:spLocks noGrp="1"/>
          </p:cNvSpPr>
          <p:nvPr>
            <p:ph type="ctrTitle"/>
          </p:nvPr>
        </p:nvSpPr>
        <p:spPr>
          <a:xfrm>
            <a:off x="1524000" y="1535651"/>
            <a:ext cx="9144000" cy="1276889"/>
          </a:xfrm>
        </p:spPr>
        <p:txBody>
          <a:bodyPr/>
          <a:lstStyle/>
          <a:p>
            <a:r>
              <a:rPr lang="en-US" dirty="0"/>
              <a:t>Mykenzie Rives</a:t>
            </a:r>
          </a:p>
        </p:txBody>
      </p:sp>
      <p:sp>
        <p:nvSpPr>
          <p:cNvPr id="3" name="Subtitle 2">
            <a:extLst>
              <a:ext uri="{FF2B5EF4-FFF2-40B4-BE49-F238E27FC236}">
                <a16:creationId xmlns:a16="http://schemas.microsoft.com/office/drawing/2014/main" id="{1863430D-314C-253F-8232-1306DFC3A1C7}"/>
              </a:ext>
            </a:extLst>
          </p:cNvPr>
          <p:cNvSpPr>
            <a:spLocks noGrp="1"/>
          </p:cNvSpPr>
          <p:nvPr>
            <p:ph type="subTitle" idx="1"/>
          </p:nvPr>
        </p:nvSpPr>
        <p:spPr>
          <a:xfrm>
            <a:off x="789279" y="2814207"/>
            <a:ext cx="10619719" cy="1655762"/>
          </a:xfrm>
        </p:spPr>
        <p:txBody>
          <a:bodyPr vert="horz" lIns="91440" tIns="45720" rIns="91440" bIns="45720" rtlCol="0" anchor="t">
            <a:noAutofit/>
          </a:bodyPr>
          <a:lstStyle/>
          <a:p>
            <a:r>
              <a:rPr lang="en-US" sz="1800" dirty="0">
                <a:solidFill>
                  <a:srgbClr val="5E5E5E"/>
                </a:solidFill>
                <a:ea typeface="+mn-lt"/>
                <a:cs typeface="+mn-lt"/>
              </a:rPr>
              <a:t>Kenzie is hardworking, kind, and welcoming to all members, both old and new. She is organized, and helped the entire chapter maintain a high GPA for Accreditation. She is a great friend and a responsible leader in her various leadership roles. She runs the Panhellenic Council, which holds events such as recruitment and manages all 3 sororities on campus. This spring, she helped many women find their homes in their organizations and improve their student experience at Keene.</a:t>
            </a:r>
            <a:endParaRPr lang="en-US" sz="1800" dirty="0"/>
          </a:p>
        </p:txBody>
      </p:sp>
    </p:spTree>
    <p:extLst>
      <p:ext uri="{BB962C8B-B14F-4D97-AF65-F5344CB8AC3E}">
        <p14:creationId xmlns:p14="http://schemas.microsoft.com/office/powerpoint/2010/main" val="1314023522"/>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766D8-D8DE-A332-C689-22BBEDD80D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F1903C-571E-F97F-238B-6434482C29C6}"/>
              </a:ext>
            </a:extLst>
          </p:cNvPr>
          <p:cNvSpPr>
            <a:spLocks noGrp="1"/>
          </p:cNvSpPr>
          <p:nvPr>
            <p:ph type="ctrTitle"/>
          </p:nvPr>
        </p:nvSpPr>
        <p:spPr>
          <a:xfrm>
            <a:off x="1524000" y="1535651"/>
            <a:ext cx="9144000" cy="1276889"/>
          </a:xfrm>
        </p:spPr>
        <p:txBody>
          <a:bodyPr/>
          <a:lstStyle/>
          <a:p>
            <a:r>
              <a:rPr lang="en-US" dirty="0"/>
              <a:t>Abigail Hooper</a:t>
            </a:r>
          </a:p>
        </p:txBody>
      </p:sp>
      <p:sp>
        <p:nvSpPr>
          <p:cNvPr id="3" name="Subtitle 2">
            <a:extLst>
              <a:ext uri="{FF2B5EF4-FFF2-40B4-BE49-F238E27FC236}">
                <a16:creationId xmlns:a16="http://schemas.microsoft.com/office/drawing/2014/main" id="{767242C8-598D-E559-7C19-7E9116D475F7}"/>
              </a:ext>
            </a:extLst>
          </p:cNvPr>
          <p:cNvSpPr>
            <a:spLocks noGrp="1"/>
          </p:cNvSpPr>
          <p:nvPr>
            <p:ph type="subTitle" idx="1"/>
          </p:nvPr>
        </p:nvSpPr>
        <p:spPr>
          <a:xfrm>
            <a:off x="732307" y="2814207"/>
            <a:ext cx="10747906" cy="1655762"/>
          </a:xfrm>
        </p:spPr>
        <p:txBody>
          <a:bodyPr vert="horz" lIns="91440" tIns="45720" rIns="91440" bIns="45720" rtlCol="0" anchor="t">
            <a:noAutofit/>
          </a:bodyPr>
          <a:lstStyle/>
          <a:p>
            <a:r>
              <a:rPr lang="en-US" sz="1800" dirty="0">
                <a:solidFill>
                  <a:srgbClr val="5E5E5E"/>
                </a:solidFill>
                <a:ea typeface="+mn-lt"/>
                <a:cs typeface="+mn-lt"/>
              </a:rPr>
              <a:t>Abby is the epitome of a Keene State Owl, embodying the spirit of hard work, dedication, and perseverance in everything she does. Beyond her leadership in the Greek community, Abby excels academically as a nursing student, demonstrating a deep commitment to her studies and future career. She fully immerses herself in her academics, balancing the demanding responsibilities of her coursework with her leadership duties within Phi Sigma </a:t>
            </a:r>
            <a:r>
              <a:rPr lang="en-US" sz="1800" err="1">
                <a:solidFill>
                  <a:srgbClr val="5E5E5E"/>
                </a:solidFill>
                <a:ea typeface="+mn-lt"/>
                <a:cs typeface="+mn-lt"/>
              </a:rPr>
              <a:t>Sigma</a:t>
            </a:r>
            <a:r>
              <a:rPr lang="en-US" sz="1800" dirty="0">
                <a:solidFill>
                  <a:srgbClr val="5E5E5E"/>
                </a:solidFill>
                <a:ea typeface="+mn-lt"/>
                <a:cs typeface="+mn-lt"/>
              </a:rPr>
              <a:t>. Abby's ability to juggle the intense rigors of nursing school while maintaining an active role in our sisterhood speaks to her remarkable time management skills, determination, and passion for both her education and her sisters.</a:t>
            </a:r>
            <a:endParaRPr lang="en-US" sz="1800" dirty="0"/>
          </a:p>
        </p:txBody>
      </p:sp>
    </p:spTree>
    <p:extLst>
      <p:ext uri="{BB962C8B-B14F-4D97-AF65-F5344CB8AC3E}">
        <p14:creationId xmlns:p14="http://schemas.microsoft.com/office/powerpoint/2010/main" val="2207611172"/>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27485-38D1-CE76-1C1B-A7AC844CCE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66DEAE-B057-4643-C86B-F9174E0667B9}"/>
              </a:ext>
            </a:extLst>
          </p:cNvPr>
          <p:cNvSpPr>
            <a:spLocks noGrp="1"/>
          </p:cNvSpPr>
          <p:nvPr>
            <p:ph type="ctrTitle"/>
          </p:nvPr>
        </p:nvSpPr>
        <p:spPr>
          <a:xfrm>
            <a:off x="1524000" y="1535651"/>
            <a:ext cx="9144000" cy="1276889"/>
          </a:xfrm>
        </p:spPr>
        <p:txBody>
          <a:bodyPr/>
          <a:lstStyle/>
          <a:p>
            <a:r>
              <a:rPr lang="en-US" dirty="0"/>
              <a:t>Phi Sigma </a:t>
            </a:r>
            <a:r>
              <a:rPr lang="en-US" dirty="0" err="1"/>
              <a:t>Sigma</a:t>
            </a:r>
          </a:p>
        </p:txBody>
      </p:sp>
      <p:sp>
        <p:nvSpPr>
          <p:cNvPr id="3" name="Subtitle 2">
            <a:extLst>
              <a:ext uri="{FF2B5EF4-FFF2-40B4-BE49-F238E27FC236}">
                <a16:creationId xmlns:a16="http://schemas.microsoft.com/office/drawing/2014/main" id="{9E2FBAC4-ED60-A035-BB1C-544A75D55FF7}"/>
              </a:ext>
            </a:extLst>
          </p:cNvPr>
          <p:cNvSpPr>
            <a:spLocks noGrp="1"/>
          </p:cNvSpPr>
          <p:nvPr>
            <p:ph type="subTitle" idx="1"/>
          </p:nvPr>
        </p:nvSpPr>
        <p:spPr>
          <a:xfrm>
            <a:off x="684676" y="2814207"/>
            <a:ext cx="10860555" cy="1655762"/>
          </a:xfrm>
        </p:spPr>
        <p:txBody>
          <a:bodyPr vert="horz" lIns="91440" tIns="45720" rIns="91440" bIns="45720" rtlCol="0" anchor="t">
            <a:noAutofit/>
          </a:bodyPr>
          <a:lstStyle/>
          <a:p>
            <a:r>
              <a:rPr lang="en-US" sz="1800" dirty="0">
                <a:solidFill>
                  <a:schemeClr val="tx1">
                    <a:lumMod val="76000"/>
                    <a:lumOff val="24000"/>
                  </a:schemeClr>
                </a:solidFill>
                <a:ea typeface="+mn-lt"/>
                <a:cs typeface="+mn-lt"/>
              </a:rPr>
              <a:t>Phi Sigma </a:t>
            </a:r>
            <a:r>
              <a:rPr lang="en-US" sz="1800" err="1">
                <a:solidFill>
                  <a:schemeClr val="tx1">
                    <a:lumMod val="76000"/>
                    <a:lumOff val="24000"/>
                  </a:schemeClr>
                </a:solidFill>
                <a:ea typeface="+mn-lt"/>
                <a:cs typeface="+mn-lt"/>
              </a:rPr>
              <a:t>Sigma</a:t>
            </a:r>
            <a:r>
              <a:rPr lang="en-US" sz="1800" dirty="0">
                <a:solidFill>
                  <a:schemeClr val="tx1">
                    <a:lumMod val="76000"/>
                    <a:lumOff val="24000"/>
                  </a:schemeClr>
                </a:solidFill>
                <a:ea typeface="+mn-lt"/>
                <a:cs typeface="+mn-lt"/>
              </a:rPr>
              <a:t> is a welcoming organization to students on campus and has been a leader amongst the other fraternity and sorority organizations on campus.  They strive to work collaboratively with the other Greek organizations as well as other groups on campus.  They create a positive environment for their sisters including their new members and encourage their sisters to be involved in the sorority as well as on campus to enhance their own individual experiences.</a:t>
            </a:r>
            <a:endParaRPr lang="en-US" sz="1800" dirty="0">
              <a:solidFill>
                <a:schemeClr val="tx1">
                  <a:lumMod val="76000"/>
                  <a:lumOff val="24000"/>
                </a:schemeClr>
              </a:solidFill>
            </a:endParaRPr>
          </a:p>
        </p:txBody>
      </p:sp>
    </p:spTree>
    <p:extLst>
      <p:ext uri="{BB962C8B-B14F-4D97-AF65-F5344CB8AC3E}">
        <p14:creationId xmlns:p14="http://schemas.microsoft.com/office/powerpoint/2010/main" val="3639805609"/>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8170C-0D73-A0BB-4036-9B3932B9F5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BC79DA-8944-D3F0-6FDC-4FEE176CDFA9}"/>
              </a:ext>
            </a:extLst>
          </p:cNvPr>
          <p:cNvSpPr>
            <a:spLocks noGrp="1"/>
          </p:cNvSpPr>
          <p:nvPr>
            <p:ph type="ctrTitle"/>
          </p:nvPr>
        </p:nvSpPr>
        <p:spPr>
          <a:xfrm>
            <a:off x="1524000" y="1535651"/>
            <a:ext cx="9144000" cy="1276889"/>
          </a:xfrm>
        </p:spPr>
        <p:txBody>
          <a:bodyPr/>
          <a:lstStyle/>
          <a:p>
            <a:r>
              <a:rPr lang="en-US" dirty="0"/>
              <a:t>Donald Amoroso</a:t>
            </a:r>
          </a:p>
        </p:txBody>
      </p:sp>
      <p:sp>
        <p:nvSpPr>
          <p:cNvPr id="3" name="Subtitle 2">
            <a:extLst>
              <a:ext uri="{FF2B5EF4-FFF2-40B4-BE49-F238E27FC236}">
                <a16:creationId xmlns:a16="http://schemas.microsoft.com/office/drawing/2014/main" id="{37BC6505-7410-FD8A-D9C0-8A4273ABBA8D}"/>
              </a:ext>
            </a:extLst>
          </p:cNvPr>
          <p:cNvSpPr>
            <a:spLocks noGrp="1"/>
          </p:cNvSpPr>
          <p:nvPr>
            <p:ph type="subTitle" idx="1"/>
          </p:nvPr>
        </p:nvSpPr>
        <p:spPr>
          <a:xfrm>
            <a:off x="746550" y="2814207"/>
            <a:ext cx="10690934" cy="1655762"/>
          </a:xfrm>
        </p:spPr>
        <p:txBody>
          <a:bodyPr vert="horz" lIns="91440" tIns="45720" rIns="91440" bIns="45720" rtlCol="0" anchor="t">
            <a:noAutofit/>
          </a:bodyPr>
          <a:lstStyle/>
          <a:p>
            <a:r>
              <a:rPr lang="en-US" sz="1800" dirty="0">
                <a:solidFill>
                  <a:srgbClr val="5E5E5E"/>
                </a:solidFill>
                <a:ea typeface="+mn-lt"/>
                <a:cs typeface="+mn-lt"/>
              </a:rPr>
              <a:t>Don is always looking to make a positive impact on campus. By involving himself more on campus (with IFC and joining Sigma Pi’s eboard), Don always takes everything above and beyond looking to make the best out of his time at Keene State. Don does not see lines or barriers between Greek organizations. He is always friendly with whoever he talks with, treating everyone with the same level of respect. Don has always been to all events and shows active participation no matter the event we do. Don has also helped with the planning of IFC events and has helped with multiple other events. </a:t>
            </a:r>
            <a:endParaRPr lang="en-US" sz="1800" dirty="0"/>
          </a:p>
        </p:txBody>
      </p:sp>
    </p:spTree>
    <p:extLst>
      <p:ext uri="{BB962C8B-B14F-4D97-AF65-F5344CB8AC3E}">
        <p14:creationId xmlns:p14="http://schemas.microsoft.com/office/powerpoint/2010/main" val="1284147490"/>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46D96-529C-3264-D453-153D7BEBCB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1379EA-78CE-88DC-33EE-3F90ED3559FA}"/>
              </a:ext>
            </a:extLst>
          </p:cNvPr>
          <p:cNvSpPr>
            <a:spLocks noGrp="1"/>
          </p:cNvSpPr>
          <p:nvPr>
            <p:ph type="ctrTitle"/>
          </p:nvPr>
        </p:nvSpPr>
        <p:spPr>
          <a:xfrm>
            <a:off x="1524000" y="1535651"/>
            <a:ext cx="9144000" cy="1276889"/>
          </a:xfrm>
        </p:spPr>
        <p:txBody>
          <a:bodyPr/>
          <a:lstStyle/>
          <a:p>
            <a:r>
              <a:rPr lang="en-US" dirty="0"/>
              <a:t>Hannah Owen</a:t>
            </a:r>
          </a:p>
        </p:txBody>
      </p:sp>
      <p:sp>
        <p:nvSpPr>
          <p:cNvPr id="3" name="Subtitle 2">
            <a:extLst>
              <a:ext uri="{FF2B5EF4-FFF2-40B4-BE49-F238E27FC236}">
                <a16:creationId xmlns:a16="http://schemas.microsoft.com/office/drawing/2014/main" id="{44EDC6AE-47F8-AC7A-CD7E-5CCCC0637122}"/>
              </a:ext>
            </a:extLst>
          </p:cNvPr>
          <p:cNvSpPr>
            <a:spLocks noGrp="1"/>
          </p:cNvSpPr>
          <p:nvPr>
            <p:ph type="subTitle" idx="1"/>
          </p:nvPr>
        </p:nvSpPr>
        <p:spPr>
          <a:xfrm>
            <a:off x="903223" y="2814207"/>
            <a:ext cx="10434560" cy="1655762"/>
          </a:xfrm>
        </p:spPr>
        <p:txBody>
          <a:bodyPr vert="horz" lIns="91440" tIns="45720" rIns="91440" bIns="45720" rtlCol="0" anchor="t">
            <a:noAutofit/>
          </a:bodyPr>
          <a:lstStyle/>
          <a:p>
            <a:r>
              <a:rPr lang="en-US" sz="1800" dirty="0">
                <a:solidFill>
                  <a:srgbClr val="5E5E5E"/>
                </a:solidFill>
                <a:ea typeface="+mn-lt"/>
                <a:cs typeface="+mn-lt"/>
              </a:rPr>
              <a:t>Hannah brings laughter and a strong bond to our organization. She is one of the smartest women I know, and so developed in her classes that she became a tutor and head tutor. This not only shows her academic success but promotes the academic success of others.  Hannah also organized a COB event for our us that will incorporate Potential New Members to make toys for our local philanthropy, the Monadnock Humane Society. </a:t>
            </a:r>
            <a:endParaRPr lang="en-US" sz="1800"/>
          </a:p>
        </p:txBody>
      </p:sp>
    </p:spTree>
    <p:extLst>
      <p:ext uri="{BB962C8B-B14F-4D97-AF65-F5344CB8AC3E}">
        <p14:creationId xmlns:p14="http://schemas.microsoft.com/office/powerpoint/2010/main" val="2289207571"/>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9C1FF-4322-E09A-D649-89C29B5BA1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28C3E4-8D02-D8A8-CE72-8F625B41E929}"/>
              </a:ext>
            </a:extLst>
          </p:cNvPr>
          <p:cNvSpPr>
            <a:spLocks noGrp="1"/>
          </p:cNvSpPr>
          <p:nvPr>
            <p:ph type="ctrTitle"/>
          </p:nvPr>
        </p:nvSpPr>
        <p:spPr>
          <a:xfrm>
            <a:off x="1524000" y="1535651"/>
            <a:ext cx="9144000" cy="1276889"/>
          </a:xfrm>
        </p:spPr>
        <p:txBody>
          <a:bodyPr/>
          <a:lstStyle/>
          <a:p>
            <a:r>
              <a:rPr lang="en-US" dirty="0"/>
              <a:t>WKNH</a:t>
            </a:r>
          </a:p>
        </p:txBody>
      </p:sp>
      <p:sp>
        <p:nvSpPr>
          <p:cNvPr id="3" name="Subtitle 2">
            <a:extLst>
              <a:ext uri="{FF2B5EF4-FFF2-40B4-BE49-F238E27FC236}">
                <a16:creationId xmlns:a16="http://schemas.microsoft.com/office/drawing/2014/main" id="{376555AE-5F63-6CA3-7B45-A622793EFDE2}"/>
              </a:ext>
            </a:extLst>
          </p:cNvPr>
          <p:cNvSpPr>
            <a:spLocks noGrp="1"/>
          </p:cNvSpPr>
          <p:nvPr>
            <p:ph type="subTitle" idx="1"/>
          </p:nvPr>
        </p:nvSpPr>
        <p:spPr>
          <a:xfrm>
            <a:off x="732307" y="2814207"/>
            <a:ext cx="10819121" cy="1655762"/>
          </a:xfrm>
        </p:spPr>
        <p:txBody>
          <a:bodyPr vert="horz" lIns="91440" tIns="45720" rIns="91440" bIns="45720" rtlCol="0" anchor="t">
            <a:noAutofit/>
          </a:bodyPr>
          <a:lstStyle/>
          <a:p>
            <a:r>
              <a:rPr lang="en-US" sz="1800" dirty="0">
                <a:solidFill>
                  <a:srgbClr val="5E5E5E"/>
                </a:solidFill>
                <a:ea typeface="+mn-lt"/>
                <a:cs typeface="+mn-lt"/>
              </a:rPr>
              <a:t> </a:t>
            </a:r>
            <a:r>
              <a:rPr lang="en-US" sz="1800" dirty="0">
                <a:solidFill>
                  <a:schemeClr val="tx1">
                    <a:lumMod val="76000"/>
                    <a:lumOff val="24000"/>
                  </a:schemeClr>
                </a:solidFill>
                <a:ea typeface="+mn-lt"/>
                <a:cs typeface="+mn-lt"/>
              </a:rPr>
              <a:t>WKNH has a friendly environment where students and community members alike can host their own radio show, provides a basis for student bands (or other smaller bands for that matter) to have a gig on a college campus, and hosts or is involved with several events, not just for its members, but for everyone. This year, leadership has re-organized and fixed issues with the radio station's layout, pushed for an increase general member satisfaction and involvement, and has cultivated an overall satisfactory experience with WKNH.</a:t>
            </a:r>
            <a:endParaRPr lang="en-US" sz="1800" dirty="0">
              <a:solidFill>
                <a:schemeClr val="tx1">
                  <a:lumMod val="76000"/>
                  <a:lumOff val="24000"/>
                </a:schemeClr>
              </a:solidFill>
            </a:endParaRPr>
          </a:p>
        </p:txBody>
      </p:sp>
    </p:spTree>
    <p:extLst>
      <p:ext uri="{BB962C8B-B14F-4D97-AF65-F5344CB8AC3E}">
        <p14:creationId xmlns:p14="http://schemas.microsoft.com/office/powerpoint/2010/main" val="3803658765"/>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15DDE-824D-A321-B154-04AA715BD3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828711-5F6A-EB1C-675C-911195EFD4D2}"/>
              </a:ext>
            </a:extLst>
          </p:cNvPr>
          <p:cNvSpPr>
            <a:spLocks noGrp="1"/>
          </p:cNvSpPr>
          <p:nvPr>
            <p:ph type="ctrTitle"/>
          </p:nvPr>
        </p:nvSpPr>
        <p:spPr>
          <a:xfrm>
            <a:off x="1524000" y="1535651"/>
            <a:ext cx="9144000" cy="1276889"/>
          </a:xfrm>
        </p:spPr>
        <p:txBody>
          <a:bodyPr/>
          <a:lstStyle/>
          <a:p>
            <a:r>
              <a:rPr lang="en-US" dirty="0"/>
              <a:t>Sasha Watts</a:t>
            </a:r>
          </a:p>
        </p:txBody>
      </p:sp>
      <p:sp>
        <p:nvSpPr>
          <p:cNvPr id="3" name="Subtitle 2">
            <a:extLst>
              <a:ext uri="{FF2B5EF4-FFF2-40B4-BE49-F238E27FC236}">
                <a16:creationId xmlns:a16="http://schemas.microsoft.com/office/drawing/2014/main" id="{461FDD10-A843-8ED1-0CDC-4A864E6301B4}"/>
              </a:ext>
            </a:extLst>
          </p:cNvPr>
          <p:cNvSpPr>
            <a:spLocks noGrp="1"/>
          </p:cNvSpPr>
          <p:nvPr>
            <p:ph type="subTitle" idx="1"/>
          </p:nvPr>
        </p:nvSpPr>
        <p:spPr>
          <a:xfrm>
            <a:off x="664884" y="2814207"/>
            <a:ext cx="10890243" cy="1655762"/>
          </a:xfrm>
        </p:spPr>
        <p:txBody>
          <a:bodyPr vert="horz" lIns="91440" tIns="45720" rIns="91440" bIns="45720" rtlCol="0" anchor="t">
            <a:noAutofit/>
          </a:bodyPr>
          <a:lstStyle/>
          <a:p>
            <a:r>
              <a:rPr lang="en-US" sz="1800" dirty="0">
                <a:solidFill>
                  <a:schemeClr val="tx1">
                    <a:lumMod val="76000"/>
                    <a:lumOff val="24000"/>
                  </a:schemeClr>
                </a:solidFill>
                <a:ea typeface="+mn-lt"/>
                <a:cs typeface="+mn-lt"/>
              </a:rPr>
              <a:t>Sasha Watts has been an outstanding Advisor and Leader to our sisterhood. Sasha always supports our Chapter with anything we need. She attends our Bi-annual philanthropy events including ANAD karaoke and Iris Icon. She has also been an active advisor in the Greek community, supporting all of us by being a judge at our Greek Week "Airband" competition. Sasha occasionally attends our Leadership Team meetings and Chapter meetings, always bringing a smile and some type of food! She is a familiar face on campus and has her office open for any of us whenever we need advice, guidance or just to talk. Our sisterhood appreciates everything she continuously does for us. </a:t>
            </a:r>
            <a:endParaRPr lang="en-US" sz="1800" dirty="0">
              <a:solidFill>
                <a:schemeClr val="tx1">
                  <a:lumMod val="76000"/>
                  <a:lumOff val="24000"/>
                </a:schemeClr>
              </a:solidFill>
            </a:endParaRPr>
          </a:p>
        </p:txBody>
      </p:sp>
    </p:spTree>
    <p:extLst>
      <p:ext uri="{BB962C8B-B14F-4D97-AF65-F5344CB8AC3E}">
        <p14:creationId xmlns:p14="http://schemas.microsoft.com/office/powerpoint/2010/main" val="1250711024"/>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F2AEB-4D43-F009-AD92-DF809D8A19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3A88AB-08AD-1877-9597-8B17E67F7FD8}"/>
              </a:ext>
            </a:extLst>
          </p:cNvPr>
          <p:cNvSpPr>
            <a:spLocks noGrp="1"/>
          </p:cNvSpPr>
          <p:nvPr>
            <p:ph type="ctrTitle"/>
          </p:nvPr>
        </p:nvSpPr>
        <p:spPr>
          <a:xfrm>
            <a:off x="1524000" y="1535651"/>
            <a:ext cx="9144000" cy="1276889"/>
          </a:xfrm>
        </p:spPr>
        <p:txBody>
          <a:bodyPr/>
          <a:lstStyle/>
          <a:p>
            <a:r>
              <a:rPr lang="en-US" dirty="0"/>
              <a:t>Amanda </a:t>
            </a:r>
            <a:r>
              <a:rPr lang="en-US" dirty="0" err="1"/>
              <a:t>Rotigliano</a:t>
            </a:r>
          </a:p>
        </p:txBody>
      </p:sp>
      <p:sp>
        <p:nvSpPr>
          <p:cNvPr id="3" name="Subtitle 2">
            <a:extLst>
              <a:ext uri="{FF2B5EF4-FFF2-40B4-BE49-F238E27FC236}">
                <a16:creationId xmlns:a16="http://schemas.microsoft.com/office/drawing/2014/main" id="{9E9F34C4-5CA2-235D-32DB-930299DDFDCD}"/>
              </a:ext>
            </a:extLst>
          </p:cNvPr>
          <p:cNvSpPr>
            <a:spLocks noGrp="1"/>
          </p:cNvSpPr>
          <p:nvPr>
            <p:ph type="subTitle" idx="1"/>
          </p:nvPr>
        </p:nvSpPr>
        <p:spPr>
          <a:xfrm>
            <a:off x="664884" y="2814207"/>
            <a:ext cx="10890243" cy="1655762"/>
          </a:xfrm>
        </p:spPr>
        <p:txBody>
          <a:bodyPr vert="horz" lIns="91440" tIns="45720" rIns="91440" bIns="45720" rtlCol="0" anchor="t">
            <a:noAutofit/>
          </a:bodyPr>
          <a:lstStyle/>
          <a:p>
            <a:r>
              <a:rPr lang="en-US" sz="1800" dirty="0">
                <a:solidFill>
                  <a:schemeClr val="tx1">
                    <a:lumMod val="76000"/>
                    <a:lumOff val="24000"/>
                  </a:schemeClr>
                </a:solidFill>
                <a:ea typeface="+mn-lt"/>
                <a:cs typeface="+mn-lt"/>
              </a:rPr>
              <a:t>Amanda has been involved with Student Government since her first semester here at Keene State College and has taken on increasing levels of responsibility and leadership within the organization. In addition to her involvement with Student Government, she is currently the President of the Eco-Reps student organization, part of the Honors Program, and is a double major with a 4.0 grade point average. Her growing and evolving leadership skills, her care and concern for the student experience and her quiet and thoughtful wisdom are deserving of recognition. </a:t>
            </a:r>
          </a:p>
        </p:txBody>
      </p:sp>
    </p:spTree>
    <p:extLst>
      <p:ext uri="{BB962C8B-B14F-4D97-AF65-F5344CB8AC3E}">
        <p14:creationId xmlns:p14="http://schemas.microsoft.com/office/powerpoint/2010/main" val="714437537"/>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87DE1-0C1F-AF65-EB17-219630D9D5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D2657F-BC0E-60D1-6349-E93220863062}"/>
              </a:ext>
            </a:extLst>
          </p:cNvPr>
          <p:cNvSpPr>
            <a:spLocks noGrp="1"/>
          </p:cNvSpPr>
          <p:nvPr>
            <p:ph type="ctrTitle"/>
          </p:nvPr>
        </p:nvSpPr>
        <p:spPr>
          <a:xfrm>
            <a:off x="1524000" y="1535651"/>
            <a:ext cx="9144000" cy="1276889"/>
          </a:xfrm>
        </p:spPr>
        <p:txBody>
          <a:bodyPr/>
          <a:lstStyle/>
          <a:p>
            <a:r>
              <a:rPr lang="en-US" dirty="0"/>
              <a:t>Lisa Johnson</a:t>
            </a:r>
          </a:p>
        </p:txBody>
      </p:sp>
      <p:sp>
        <p:nvSpPr>
          <p:cNvPr id="3" name="Subtitle 2">
            <a:extLst>
              <a:ext uri="{FF2B5EF4-FFF2-40B4-BE49-F238E27FC236}">
                <a16:creationId xmlns:a16="http://schemas.microsoft.com/office/drawing/2014/main" id="{49907944-9A33-33BE-4C5C-3CCBED63B148}"/>
              </a:ext>
            </a:extLst>
          </p:cNvPr>
          <p:cNvSpPr>
            <a:spLocks noGrp="1"/>
          </p:cNvSpPr>
          <p:nvPr>
            <p:ph type="subTitle" idx="1"/>
          </p:nvPr>
        </p:nvSpPr>
        <p:spPr>
          <a:xfrm>
            <a:off x="635196" y="2814207"/>
            <a:ext cx="10919931" cy="1655762"/>
          </a:xfrm>
        </p:spPr>
        <p:txBody>
          <a:bodyPr vert="horz" lIns="91440" tIns="45720" rIns="91440" bIns="45720" rtlCol="0" anchor="t">
            <a:noAutofit/>
          </a:bodyPr>
          <a:lstStyle/>
          <a:p>
            <a:r>
              <a:rPr lang="en-US" sz="1800" dirty="0">
                <a:solidFill>
                  <a:schemeClr val="tx1">
                    <a:lumMod val="76000"/>
                    <a:lumOff val="24000"/>
                  </a:schemeClr>
                </a:solidFill>
                <a:ea typeface="+mn-lt"/>
                <a:cs typeface="+mn-lt"/>
              </a:rPr>
              <a:t>As an e-board, we didn’t have the most experience with planning meaningful events, building social connections, or setting long-term goals-but Lisa never made us feel like we weren’t capable. Instead, she encouraged us to think bigger and be more intentional with our events, not just celebrating different cultures but creating real conversations and connections between people. Her support helped us stay organized and focused, whether it was securing funding, planning events, or simply figuring out what direction to take next. The best part is that she’s always there when we need her. </a:t>
            </a:r>
            <a:endParaRPr lang="en-US" sz="1800" dirty="0">
              <a:solidFill>
                <a:schemeClr val="tx1">
                  <a:lumMod val="76000"/>
                  <a:lumOff val="24000"/>
                </a:schemeClr>
              </a:solidFill>
            </a:endParaRPr>
          </a:p>
        </p:txBody>
      </p:sp>
    </p:spTree>
    <p:extLst>
      <p:ext uri="{BB962C8B-B14F-4D97-AF65-F5344CB8AC3E}">
        <p14:creationId xmlns:p14="http://schemas.microsoft.com/office/powerpoint/2010/main" val="2588001126"/>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BD09A-BB6B-BDCB-CC15-1E0DBF2977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038341-7BD5-8DC1-5308-B2BAF551C3FD}"/>
              </a:ext>
            </a:extLst>
          </p:cNvPr>
          <p:cNvSpPr>
            <a:spLocks noGrp="1"/>
          </p:cNvSpPr>
          <p:nvPr>
            <p:ph type="ctrTitle"/>
          </p:nvPr>
        </p:nvSpPr>
        <p:spPr>
          <a:xfrm>
            <a:off x="1524000" y="1535651"/>
            <a:ext cx="9144000" cy="1276889"/>
          </a:xfrm>
        </p:spPr>
        <p:txBody>
          <a:bodyPr/>
          <a:lstStyle/>
          <a:p>
            <a:r>
              <a:rPr lang="en-US" dirty="0"/>
              <a:t>Jasmine Jordan</a:t>
            </a:r>
          </a:p>
        </p:txBody>
      </p:sp>
      <p:sp>
        <p:nvSpPr>
          <p:cNvPr id="3" name="Subtitle 2">
            <a:extLst>
              <a:ext uri="{FF2B5EF4-FFF2-40B4-BE49-F238E27FC236}">
                <a16:creationId xmlns:a16="http://schemas.microsoft.com/office/drawing/2014/main" id="{4AB022E5-F647-6729-53E9-F8A6FB95BF07}"/>
              </a:ext>
            </a:extLst>
          </p:cNvPr>
          <p:cNvSpPr>
            <a:spLocks noGrp="1"/>
          </p:cNvSpPr>
          <p:nvPr>
            <p:ph type="subTitle" idx="1"/>
          </p:nvPr>
        </p:nvSpPr>
        <p:spPr>
          <a:xfrm>
            <a:off x="746550" y="2814207"/>
            <a:ext cx="10733663" cy="1655762"/>
          </a:xfrm>
        </p:spPr>
        <p:txBody>
          <a:bodyPr vert="horz" lIns="91440" tIns="45720" rIns="91440" bIns="45720" rtlCol="0" anchor="t">
            <a:noAutofit/>
          </a:bodyPr>
          <a:lstStyle/>
          <a:p>
            <a:r>
              <a:rPr lang="en-US" sz="1800" dirty="0">
                <a:solidFill>
                  <a:schemeClr val="tx1">
                    <a:lumMod val="76000"/>
                    <a:lumOff val="24000"/>
                  </a:schemeClr>
                </a:solidFill>
                <a:ea typeface="+mn-lt"/>
                <a:cs typeface="+mn-lt"/>
              </a:rPr>
              <a:t>Jasmine has been my most reliable tech by far, and I know that if she is able to step up and cover for another student that she will. She always arrives ready for work and with an intense focus on making every event a success. Beyond her excellent work-related contributions, Jasmine is kind-of the soul of the team, with her brilliant wit and boundless dedication. Her jokes keep us going through the hardest cycles of the year and we all know now what a treasure she is to our community. It has been such a privilege to watch her grow throughout her time at Keene State and we could not have been successful these past four years without her dedication to the team. </a:t>
            </a:r>
            <a:endParaRPr lang="en-US" sz="1800" dirty="0">
              <a:solidFill>
                <a:schemeClr val="tx1">
                  <a:lumMod val="76000"/>
                  <a:lumOff val="24000"/>
                </a:schemeClr>
              </a:solidFill>
            </a:endParaRPr>
          </a:p>
        </p:txBody>
      </p:sp>
    </p:spTree>
    <p:extLst>
      <p:ext uri="{BB962C8B-B14F-4D97-AF65-F5344CB8AC3E}">
        <p14:creationId xmlns:p14="http://schemas.microsoft.com/office/powerpoint/2010/main" val="3451837356"/>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8F2F9-EE80-DA94-02F7-32888DB0A4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382156-8AC0-1BE2-2C07-29823DF62A35}"/>
              </a:ext>
            </a:extLst>
          </p:cNvPr>
          <p:cNvSpPr>
            <a:spLocks noGrp="1"/>
          </p:cNvSpPr>
          <p:nvPr>
            <p:ph type="ctrTitle"/>
          </p:nvPr>
        </p:nvSpPr>
        <p:spPr>
          <a:xfrm>
            <a:off x="1524000" y="1535651"/>
            <a:ext cx="9144000" cy="1276889"/>
          </a:xfrm>
        </p:spPr>
        <p:txBody>
          <a:bodyPr/>
          <a:lstStyle/>
          <a:p>
            <a:r>
              <a:rPr lang="en-US" dirty="0"/>
              <a:t>Shyann Seymour</a:t>
            </a:r>
          </a:p>
        </p:txBody>
      </p:sp>
      <p:sp>
        <p:nvSpPr>
          <p:cNvPr id="3" name="Subtitle 2">
            <a:extLst>
              <a:ext uri="{FF2B5EF4-FFF2-40B4-BE49-F238E27FC236}">
                <a16:creationId xmlns:a16="http://schemas.microsoft.com/office/drawing/2014/main" id="{606731D9-3B78-C689-76E3-0EC407E6CF33}"/>
              </a:ext>
            </a:extLst>
          </p:cNvPr>
          <p:cNvSpPr>
            <a:spLocks noGrp="1"/>
          </p:cNvSpPr>
          <p:nvPr>
            <p:ph type="subTitle" idx="1"/>
          </p:nvPr>
        </p:nvSpPr>
        <p:spPr>
          <a:xfrm>
            <a:off x="703821" y="2814207"/>
            <a:ext cx="10804878" cy="1655762"/>
          </a:xfrm>
        </p:spPr>
        <p:txBody>
          <a:bodyPr vert="horz" lIns="91440" tIns="45720" rIns="91440" bIns="45720" rtlCol="0" anchor="t">
            <a:noAutofit/>
          </a:bodyPr>
          <a:lstStyle/>
          <a:p>
            <a:r>
              <a:rPr lang="en-US" sz="1800" dirty="0">
                <a:solidFill>
                  <a:srgbClr val="5E5E5E"/>
                </a:solidFill>
                <a:ea typeface="+mn-lt"/>
                <a:cs typeface="+mn-lt"/>
              </a:rPr>
              <a:t>Shyann has made a significant positive contribution to the workplace and the campus community through her leadership and commitment to excellence. From her first shift as a BEST team member, it was clear that she possessed the qualities necessary for a leadership role, and this fall, she fully embraced the responsibility of being a Building Manager. In her role, she has led setup teams, ensuring that events and activities in the Student Center are carried out smoothly. She also consistently demonstrated professionalism, initiative, and outstanding performance in her work.</a:t>
            </a:r>
            <a:endParaRPr lang="en-US" sz="1800" dirty="0">
              <a:solidFill>
                <a:srgbClr val="5E5E5E"/>
              </a:solidFill>
            </a:endParaRPr>
          </a:p>
        </p:txBody>
      </p:sp>
    </p:spTree>
    <p:extLst>
      <p:ext uri="{BB962C8B-B14F-4D97-AF65-F5344CB8AC3E}">
        <p14:creationId xmlns:p14="http://schemas.microsoft.com/office/powerpoint/2010/main" val="2143839484"/>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F1433-083E-58EE-F391-38C61B90E8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F362DA-BF62-D7D9-430C-DCBDAF653895}"/>
              </a:ext>
            </a:extLst>
          </p:cNvPr>
          <p:cNvSpPr>
            <a:spLocks noGrp="1"/>
          </p:cNvSpPr>
          <p:nvPr>
            <p:ph type="ctrTitle"/>
          </p:nvPr>
        </p:nvSpPr>
        <p:spPr>
          <a:xfrm>
            <a:off x="1524000" y="1535651"/>
            <a:ext cx="9144000" cy="1276889"/>
          </a:xfrm>
        </p:spPr>
        <p:txBody>
          <a:bodyPr/>
          <a:lstStyle/>
          <a:p>
            <a:r>
              <a:rPr lang="en-US" dirty="0"/>
              <a:t>Evan Parker</a:t>
            </a:r>
          </a:p>
        </p:txBody>
      </p:sp>
      <p:sp>
        <p:nvSpPr>
          <p:cNvPr id="3" name="Subtitle 2">
            <a:extLst>
              <a:ext uri="{FF2B5EF4-FFF2-40B4-BE49-F238E27FC236}">
                <a16:creationId xmlns:a16="http://schemas.microsoft.com/office/drawing/2014/main" id="{D98EBD66-552A-FBA8-0049-E9A646892A89}"/>
              </a:ext>
            </a:extLst>
          </p:cNvPr>
          <p:cNvSpPr>
            <a:spLocks noGrp="1"/>
          </p:cNvSpPr>
          <p:nvPr>
            <p:ph type="subTitle" idx="1"/>
          </p:nvPr>
        </p:nvSpPr>
        <p:spPr>
          <a:xfrm>
            <a:off x="646849" y="2814207"/>
            <a:ext cx="10918822" cy="1655762"/>
          </a:xfrm>
        </p:spPr>
        <p:txBody>
          <a:bodyPr vert="horz" lIns="91440" tIns="45720" rIns="91440" bIns="45720" rtlCol="0" anchor="t">
            <a:noAutofit/>
          </a:bodyPr>
          <a:lstStyle/>
          <a:p>
            <a:r>
              <a:rPr lang="en-US" sz="1800" dirty="0">
                <a:solidFill>
                  <a:schemeClr val="tx1">
                    <a:lumMod val="76000"/>
                    <a:lumOff val="24000"/>
                  </a:schemeClr>
                </a:solidFill>
                <a:ea typeface="+mn-lt"/>
                <a:cs typeface="+mn-lt"/>
              </a:rPr>
              <a:t>Evan Parker is among the most exemplary students I have ever known. He maintains several leadership positions on campus, but his excellence truly shines in the way that he brings compassion and dedication to </a:t>
            </a:r>
            <a:r>
              <a:rPr lang="en-US" sz="1800" i="1" dirty="0">
                <a:solidFill>
                  <a:schemeClr val="tx1">
                    <a:lumMod val="76000"/>
                    <a:lumOff val="24000"/>
                  </a:schemeClr>
                </a:solidFill>
                <a:ea typeface="+mn-lt"/>
                <a:cs typeface="+mn-lt"/>
              </a:rPr>
              <a:t>all </a:t>
            </a:r>
            <a:r>
              <a:rPr lang="en-US" sz="1800" dirty="0">
                <a:solidFill>
                  <a:schemeClr val="tx1">
                    <a:lumMod val="76000"/>
                    <a:lumOff val="24000"/>
                  </a:schemeClr>
                </a:solidFill>
                <a:ea typeface="+mn-lt"/>
                <a:cs typeface="+mn-lt"/>
              </a:rPr>
              <a:t>he does at Keene State College and beyond. Evan noticed a need for organizations on campus to learn more about how to build communities of belonging and created opportunities to further educate campus about creating inclusive experiences, making events accessible for folks with disabilities, and building communities where everyone belongs.</a:t>
            </a:r>
          </a:p>
        </p:txBody>
      </p:sp>
    </p:spTree>
    <p:extLst>
      <p:ext uri="{BB962C8B-B14F-4D97-AF65-F5344CB8AC3E}">
        <p14:creationId xmlns:p14="http://schemas.microsoft.com/office/powerpoint/2010/main" val="3743610919"/>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54B02-7704-C8FB-05BE-C0B0A7A43C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3691DE-EEB9-1A60-A8ED-22488466EE49}"/>
              </a:ext>
            </a:extLst>
          </p:cNvPr>
          <p:cNvSpPr>
            <a:spLocks noGrp="1"/>
          </p:cNvSpPr>
          <p:nvPr>
            <p:ph type="ctrTitle"/>
          </p:nvPr>
        </p:nvSpPr>
        <p:spPr>
          <a:xfrm>
            <a:off x="1524000" y="1535651"/>
            <a:ext cx="9144000" cy="1276889"/>
          </a:xfrm>
        </p:spPr>
        <p:txBody>
          <a:bodyPr/>
          <a:lstStyle/>
          <a:p>
            <a:r>
              <a:rPr lang="en-US" dirty="0"/>
              <a:t>Ben Harper</a:t>
            </a:r>
          </a:p>
        </p:txBody>
      </p:sp>
      <p:sp>
        <p:nvSpPr>
          <p:cNvPr id="3" name="Subtitle 2">
            <a:extLst>
              <a:ext uri="{FF2B5EF4-FFF2-40B4-BE49-F238E27FC236}">
                <a16:creationId xmlns:a16="http://schemas.microsoft.com/office/drawing/2014/main" id="{5A1713EA-FF50-5210-63F6-596FF86B64EC}"/>
              </a:ext>
            </a:extLst>
          </p:cNvPr>
          <p:cNvSpPr>
            <a:spLocks noGrp="1"/>
          </p:cNvSpPr>
          <p:nvPr>
            <p:ph type="subTitle" idx="1"/>
          </p:nvPr>
        </p:nvSpPr>
        <p:spPr>
          <a:xfrm>
            <a:off x="689578" y="2814207"/>
            <a:ext cx="10847607" cy="1655762"/>
          </a:xfrm>
        </p:spPr>
        <p:txBody>
          <a:bodyPr vert="horz" lIns="91440" tIns="45720" rIns="91440" bIns="45720" rtlCol="0" anchor="t">
            <a:noAutofit/>
          </a:bodyPr>
          <a:lstStyle/>
          <a:p>
            <a:r>
              <a:rPr lang="en-US" sz="1800" dirty="0">
                <a:solidFill>
                  <a:schemeClr val="tx1">
                    <a:lumMod val="76000"/>
                    <a:lumOff val="24000"/>
                  </a:schemeClr>
                </a:solidFill>
                <a:ea typeface="+mn-lt"/>
                <a:cs typeface="+mn-lt"/>
              </a:rPr>
              <a:t>Ben has been a vital leader on and off campus. Whether through his involvement in student organizations, his work at an assisted-living facility, or his role in Boy Scouts, Ben consistently influences those around him in a positive way. In the Student Center, Ben leads teams in setups and shows students that they can be relaxed and kind while getting the job done. He puts those around him at ease and inspires others to approach life with kindness and grace. His versatility in leadership roles showcases his ability to adapt and provide support wherever it is needed. </a:t>
            </a:r>
            <a:endParaRPr lang="en-US" sz="1800">
              <a:solidFill>
                <a:schemeClr val="tx1">
                  <a:lumMod val="76000"/>
                  <a:lumOff val="24000"/>
                </a:schemeClr>
              </a:solidFill>
            </a:endParaRPr>
          </a:p>
          <a:p>
            <a:endParaRPr lang="en-US"/>
          </a:p>
          <a:p>
            <a:endParaRPr lang="en-US" sz="1800" dirty="0">
              <a:ea typeface="+mn-lt"/>
              <a:cs typeface="+mn-lt"/>
            </a:endParaRPr>
          </a:p>
        </p:txBody>
      </p:sp>
    </p:spTree>
    <p:extLst>
      <p:ext uri="{BB962C8B-B14F-4D97-AF65-F5344CB8AC3E}">
        <p14:creationId xmlns:p14="http://schemas.microsoft.com/office/powerpoint/2010/main" val="2077352914"/>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AAEB4-C98C-9298-5650-B0C8E741EE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476E96-FC84-6E6F-0454-BFAE9F969B99}"/>
              </a:ext>
            </a:extLst>
          </p:cNvPr>
          <p:cNvSpPr>
            <a:spLocks noGrp="1"/>
          </p:cNvSpPr>
          <p:nvPr>
            <p:ph type="ctrTitle"/>
          </p:nvPr>
        </p:nvSpPr>
        <p:spPr>
          <a:xfrm>
            <a:off x="1524000" y="1535651"/>
            <a:ext cx="9144000" cy="1276889"/>
          </a:xfrm>
        </p:spPr>
        <p:txBody>
          <a:bodyPr/>
          <a:lstStyle/>
          <a:p>
            <a:r>
              <a:rPr lang="en-US" dirty="0"/>
              <a:t>Shannon Wills</a:t>
            </a:r>
          </a:p>
        </p:txBody>
      </p:sp>
      <p:sp>
        <p:nvSpPr>
          <p:cNvPr id="3" name="Subtitle 2">
            <a:extLst>
              <a:ext uri="{FF2B5EF4-FFF2-40B4-BE49-F238E27FC236}">
                <a16:creationId xmlns:a16="http://schemas.microsoft.com/office/drawing/2014/main" id="{26F97148-0863-984B-D2DC-4303CC4BE02F}"/>
              </a:ext>
            </a:extLst>
          </p:cNvPr>
          <p:cNvSpPr>
            <a:spLocks noGrp="1"/>
          </p:cNvSpPr>
          <p:nvPr>
            <p:ph type="subTitle" idx="1"/>
          </p:nvPr>
        </p:nvSpPr>
        <p:spPr>
          <a:xfrm>
            <a:off x="219560" y="2814207"/>
            <a:ext cx="11830372" cy="1655762"/>
          </a:xfrm>
        </p:spPr>
        <p:txBody>
          <a:bodyPr vert="horz" lIns="91440" tIns="45720" rIns="91440" bIns="45720" rtlCol="0" anchor="t">
            <a:noAutofit/>
          </a:bodyPr>
          <a:lstStyle/>
          <a:p>
            <a:r>
              <a:rPr lang="en-US" sz="1800" dirty="0">
                <a:solidFill>
                  <a:schemeClr val="tx1">
                    <a:lumMod val="76000"/>
                    <a:lumOff val="24000"/>
                  </a:schemeClr>
                </a:solidFill>
                <a:ea typeface="+mn-lt"/>
                <a:cs typeface="+mn-lt"/>
              </a:rPr>
              <a:t>Through the leadership positions that Shannon has held in Phi Sigma </a:t>
            </a:r>
            <a:r>
              <a:rPr lang="en-US" sz="1800" err="1">
                <a:solidFill>
                  <a:schemeClr val="tx1">
                    <a:lumMod val="76000"/>
                    <a:lumOff val="24000"/>
                  </a:schemeClr>
                </a:solidFill>
                <a:ea typeface="+mn-lt"/>
                <a:cs typeface="+mn-lt"/>
              </a:rPr>
              <a:t>Sigma</a:t>
            </a:r>
            <a:r>
              <a:rPr lang="en-US" sz="1800" dirty="0">
                <a:solidFill>
                  <a:schemeClr val="tx1">
                    <a:lumMod val="76000"/>
                    <a:lumOff val="24000"/>
                  </a:schemeClr>
                </a:solidFill>
                <a:ea typeface="+mn-lt"/>
                <a:cs typeface="+mn-lt"/>
              </a:rPr>
              <a:t>, she has made the commitment to collaborate with the presidents of the fraternity and sorority community so that their presence and contributions to the campus are known.  She understands the value that fraternity and sorority life has on the campus community and to the individual members and use her positions of campus relations chair, vice president and president of Phi Sigma </a:t>
            </a:r>
            <a:r>
              <a:rPr lang="en-US" sz="1800" err="1">
                <a:solidFill>
                  <a:schemeClr val="tx1">
                    <a:lumMod val="76000"/>
                    <a:lumOff val="24000"/>
                  </a:schemeClr>
                </a:solidFill>
                <a:ea typeface="+mn-lt"/>
                <a:cs typeface="+mn-lt"/>
              </a:rPr>
              <a:t>Sigma</a:t>
            </a:r>
            <a:r>
              <a:rPr lang="en-US" sz="1800" dirty="0">
                <a:solidFill>
                  <a:schemeClr val="tx1">
                    <a:lumMod val="76000"/>
                    <a:lumOff val="24000"/>
                  </a:schemeClr>
                </a:solidFill>
                <a:ea typeface="+mn-lt"/>
                <a:cs typeface="+mn-lt"/>
              </a:rPr>
              <a:t> to reach out to the other Greek leaders and create a more cohesive community.  </a:t>
            </a:r>
            <a:endParaRPr lang="en-US" sz="1800" dirty="0">
              <a:solidFill>
                <a:schemeClr val="tx1">
                  <a:lumMod val="76000"/>
                  <a:lumOff val="24000"/>
                </a:schemeClr>
              </a:solidFill>
            </a:endParaRPr>
          </a:p>
        </p:txBody>
      </p:sp>
    </p:spTree>
    <p:extLst>
      <p:ext uri="{BB962C8B-B14F-4D97-AF65-F5344CB8AC3E}">
        <p14:creationId xmlns:p14="http://schemas.microsoft.com/office/powerpoint/2010/main" val="1564267514"/>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38AF2-A4E9-8D6A-5715-C61894C27C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D242A8-8702-8B3A-565E-F5B2D77AA1CE}"/>
              </a:ext>
            </a:extLst>
          </p:cNvPr>
          <p:cNvSpPr>
            <a:spLocks noGrp="1"/>
          </p:cNvSpPr>
          <p:nvPr>
            <p:ph type="ctrTitle"/>
          </p:nvPr>
        </p:nvSpPr>
        <p:spPr>
          <a:xfrm>
            <a:off x="1524000" y="1535651"/>
            <a:ext cx="9144000" cy="1276889"/>
          </a:xfrm>
        </p:spPr>
        <p:txBody>
          <a:bodyPr/>
          <a:lstStyle/>
          <a:p>
            <a:r>
              <a:rPr lang="en-US" dirty="0"/>
              <a:t>Kerrin Shea</a:t>
            </a:r>
          </a:p>
        </p:txBody>
      </p:sp>
      <p:sp>
        <p:nvSpPr>
          <p:cNvPr id="3" name="Subtitle 2">
            <a:extLst>
              <a:ext uri="{FF2B5EF4-FFF2-40B4-BE49-F238E27FC236}">
                <a16:creationId xmlns:a16="http://schemas.microsoft.com/office/drawing/2014/main" id="{FF7F90B0-B3F7-775B-5C3A-5A89DBE89F03}"/>
              </a:ext>
            </a:extLst>
          </p:cNvPr>
          <p:cNvSpPr>
            <a:spLocks noGrp="1"/>
          </p:cNvSpPr>
          <p:nvPr>
            <p:ph type="subTitle" idx="1"/>
          </p:nvPr>
        </p:nvSpPr>
        <p:spPr>
          <a:xfrm>
            <a:off x="746550" y="2814207"/>
            <a:ext cx="10776392" cy="1655762"/>
          </a:xfrm>
        </p:spPr>
        <p:txBody>
          <a:bodyPr vert="horz" lIns="91440" tIns="45720" rIns="91440" bIns="45720" rtlCol="0" anchor="t">
            <a:noAutofit/>
          </a:bodyPr>
          <a:lstStyle/>
          <a:p>
            <a:r>
              <a:rPr lang="en-US" sz="1800" dirty="0">
                <a:solidFill>
                  <a:schemeClr val="tx1">
                    <a:lumMod val="76000"/>
                    <a:lumOff val="24000"/>
                  </a:schemeClr>
                </a:solidFill>
                <a:ea typeface="+mn-lt"/>
                <a:cs typeface="+mn-lt"/>
              </a:rPr>
              <a:t>Kerrin has dedicated numerous hours to learning how to best serve her campus community through her executive board position, has encouraged positive peer interactions through supporting new members in identifying their roles in the organization, and has worked continuously to support fellow executive board members in developing and implementing positive and impactful programs that give back to our campus community. Kerrin's bright and energetic personality brings life to the Social Activities Council, and she continues to motivate fellow executive board members in being the best community and organization members they can be.</a:t>
            </a:r>
            <a:endParaRPr lang="en-US" sz="1800" dirty="0">
              <a:solidFill>
                <a:schemeClr val="tx1">
                  <a:lumMod val="76000"/>
                  <a:lumOff val="24000"/>
                </a:schemeClr>
              </a:solidFill>
            </a:endParaRPr>
          </a:p>
        </p:txBody>
      </p:sp>
    </p:spTree>
    <p:extLst>
      <p:ext uri="{BB962C8B-B14F-4D97-AF65-F5344CB8AC3E}">
        <p14:creationId xmlns:p14="http://schemas.microsoft.com/office/powerpoint/2010/main" val="220442873"/>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EC4F4-744F-E259-F2A5-63BE2BEBC2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19C165-C4C3-2223-AFCD-262B49FCE688}"/>
              </a:ext>
            </a:extLst>
          </p:cNvPr>
          <p:cNvSpPr>
            <a:spLocks noGrp="1"/>
          </p:cNvSpPr>
          <p:nvPr>
            <p:ph type="ctrTitle"/>
          </p:nvPr>
        </p:nvSpPr>
        <p:spPr>
          <a:xfrm>
            <a:off x="1524000" y="1535651"/>
            <a:ext cx="9144000" cy="1276889"/>
          </a:xfrm>
        </p:spPr>
        <p:txBody>
          <a:bodyPr/>
          <a:lstStyle/>
          <a:p>
            <a:r>
              <a:rPr lang="en-US" dirty="0"/>
              <a:t>Reganne Trevino</a:t>
            </a:r>
          </a:p>
        </p:txBody>
      </p:sp>
      <p:sp>
        <p:nvSpPr>
          <p:cNvPr id="3" name="Subtitle 2">
            <a:extLst>
              <a:ext uri="{FF2B5EF4-FFF2-40B4-BE49-F238E27FC236}">
                <a16:creationId xmlns:a16="http://schemas.microsoft.com/office/drawing/2014/main" id="{61D4E05C-1B16-1D62-E325-B76456DF9ACE}"/>
              </a:ext>
            </a:extLst>
          </p:cNvPr>
          <p:cNvSpPr>
            <a:spLocks noGrp="1"/>
          </p:cNvSpPr>
          <p:nvPr>
            <p:ph type="subTitle" idx="1"/>
          </p:nvPr>
        </p:nvSpPr>
        <p:spPr>
          <a:xfrm>
            <a:off x="646849" y="2814207"/>
            <a:ext cx="10804878" cy="1655762"/>
          </a:xfrm>
        </p:spPr>
        <p:txBody>
          <a:bodyPr vert="horz" lIns="91440" tIns="45720" rIns="91440" bIns="45720" rtlCol="0" anchor="t">
            <a:noAutofit/>
          </a:bodyPr>
          <a:lstStyle/>
          <a:p>
            <a:r>
              <a:rPr lang="en-US" sz="1800" dirty="0">
                <a:solidFill>
                  <a:schemeClr val="tx1">
                    <a:lumMod val="76000"/>
                    <a:lumOff val="24000"/>
                  </a:schemeClr>
                </a:solidFill>
                <a:ea typeface="+mn-lt"/>
                <a:cs typeface="+mn-lt"/>
              </a:rPr>
              <a:t>Reganne applies her knowledge that she gains as a SPDI major to her passion for reducing waste and environmental damage. She is passionate about reuse and restoration, which is reflected in both her volunteer and paid positions. Her ability to empathize with others and make meaningful connections with those she serves speaks to her deep commitment to service.</a:t>
            </a:r>
          </a:p>
          <a:p>
            <a:br>
              <a:rPr lang="en-US" dirty="0"/>
            </a:br>
            <a:endParaRPr lang="en-US" dirty="0"/>
          </a:p>
        </p:txBody>
      </p:sp>
    </p:spTree>
    <p:extLst>
      <p:ext uri="{BB962C8B-B14F-4D97-AF65-F5344CB8AC3E}">
        <p14:creationId xmlns:p14="http://schemas.microsoft.com/office/powerpoint/2010/main" val="1174824985"/>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43C6D-E4AC-7178-9B85-B1D9D89939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954C76-DBB7-F65F-281A-E30468CFE635}"/>
              </a:ext>
            </a:extLst>
          </p:cNvPr>
          <p:cNvSpPr>
            <a:spLocks noGrp="1"/>
          </p:cNvSpPr>
          <p:nvPr>
            <p:ph type="ctrTitle"/>
          </p:nvPr>
        </p:nvSpPr>
        <p:spPr>
          <a:xfrm>
            <a:off x="1524000" y="1535651"/>
            <a:ext cx="9144000" cy="1276889"/>
          </a:xfrm>
        </p:spPr>
        <p:txBody>
          <a:bodyPr/>
          <a:lstStyle/>
          <a:p>
            <a:r>
              <a:rPr lang="en-US" dirty="0" err="1"/>
              <a:t>Jozuwe</a:t>
            </a:r>
            <a:r>
              <a:rPr lang="en-US" dirty="0"/>
              <a:t> </a:t>
            </a:r>
            <a:r>
              <a:rPr lang="en-US" dirty="0" err="1"/>
              <a:t>Tunguru</a:t>
            </a:r>
          </a:p>
        </p:txBody>
      </p:sp>
      <p:sp>
        <p:nvSpPr>
          <p:cNvPr id="3" name="Subtitle 2">
            <a:extLst>
              <a:ext uri="{FF2B5EF4-FFF2-40B4-BE49-F238E27FC236}">
                <a16:creationId xmlns:a16="http://schemas.microsoft.com/office/drawing/2014/main" id="{E908380E-05F8-5095-DAB9-5D80E1146BAC}"/>
              </a:ext>
            </a:extLst>
          </p:cNvPr>
          <p:cNvSpPr>
            <a:spLocks noGrp="1"/>
          </p:cNvSpPr>
          <p:nvPr>
            <p:ph type="subTitle" idx="1"/>
          </p:nvPr>
        </p:nvSpPr>
        <p:spPr>
          <a:xfrm>
            <a:off x="746550" y="2814207"/>
            <a:ext cx="10733663" cy="1655762"/>
          </a:xfrm>
        </p:spPr>
        <p:txBody>
          <a:bodyPr vert="horz" lIns="91440" tIns="45720" rIns="91440" bIns="45720" rtlCol="0" anchor="t">
            <a:noAutofit/>
          </a:bodyPr>
          <a:lstStyle/>
          <a:p>
            <a:r>
              <a:rPr lang="en-US" sz="1800" dirty="0" err="1">
                <a:solidFill>
                  <a:schemeClr val="tx1">
                    <a:lumMod val="76000"/>
                    <a:lumOff val="24000"/>
                  </a:schemeClr>
                </a:solidFill>
                <a:ea typeface="+mn-lt"/>
                <a:cs typeface="+mn-lt"/>
              </a:rPr>
              <a:t>Jozuwe</a:t>
            </a:r>
            <a:r>
              <a:rPr lang="en-US" sz="1800" dirty="0">
                <a:solidFill>
                  <a:schemeClr val="tx1">
                    <a:lumMod val="76000"/>
                    <a:lumOff val="24000"/>
                  </a:schemeClr>
                </a:solidFill>
                <a:ea typeface="+mn-lt"/>
                <a:cs typeface="+mn-lt"/>
              </a:rPr>
              <a:t> has worked hard to build brand identity and momentum for Black Student Union, which is an organization that has faced some challenges gaining traction this year due to student org. leadership changes and a challenging climate for organizations that feature diverse and global perspectives. In spite of these challenges, </a:t>
            </a:r>
            <a:r>
              <a:rPr lang="en-US" sz="1800" dirty="0" err="1">
                <a:solidFill>
                  <a:schemeClr val="tx1">
                    <a:lumMod val="76000"/>
                    <a:lumOff val="24000"/>
                  </a:schemeClr>
                </a:solidFill>
                <a:ea typeface="+mn-lt"/>
                <a:cs typeface="+mn-lt"/>
              </a:rPr>
              <a:t>Jozuwe</a:t>
            </a:r>
            <a:r>
              <a:rPr lang="en-US" sz="1800" dirty="0">
                <a:solidFill>
                  <a:schemeClr val="tx1">
                    <a:lumMod val="76000"/>
                    <a:lumOff val="24000"/>
                  </a:schemeClr>
                </a:solidFill>
                <a:ea typeface="+mn-lt"/>
                <a:cs typeface="+mn-lt"/>
              </a:rPr>
              <a:t> has worked to create an organization that brings light and opportunity for members of BSU. Additionally, </a:t>
            </a:r>
            <a:r>
              <a:rPr lang="en-US" sz="1800" dirty="0" err="1">
                <a:solidFill>
                  <a:schemeClr val="tx1">
                    <a:lumMod val="76000"/>
                    <a:lumOff val="24000"/>
                  </a:schemeClr>
                </a:solidFill>
                <a:ea typeface="+mn-lt"/>
                <a:cs typeface="+mn-lt"/>
              </a:rPr>
              <a:t>Jozuwe</a:t>
            </a:r>
            <a:r>
              <a:rPr lang="en-US" sz="1800" dirty="0">
                <a:solidFill>
                  <a:schemeClr val="tx1">
                    <a:lumMod val="76000"/>
                    <a:lumOff val="24000"/>
                  </a:schemeClr>
                </a:solidFill>
                <a:ea typeface="+mn-lt"/>
                <a:cs typeface="+mn-lt"/>
              </a:rPr>
              <a:t> demonstrated leadership and community connection throughout his participation in the KSC DEI Leadership Scholar Program this year.</a:t>
            </a:r>
            <a:endParaRPr lang="en-US">
              <a:solidFill>
                <a:schemeClr val="tx1">
                  <a:lumMod val="76000"/>
                  <a:lumOff val="24000"/>
                </a:schemeClr>
              </a:solidFill>
              <a:ea typeface="+mn-lt"/>
              <a:cs typeface="+mn-lt"/>
            </a:endParaRPr>
          </a:p>
        </p:txBody>
      </p:sp>
    </p:spTree>
    <p:extLst>
      <p:ext uri="{BB962C8B-B14F-4D97-AF65-F5344CB8AC3E}">
        <p14:creationId xmlns:p14="http://schemas.microsoft.com/office/powerpoint/2010/main" val="3493905450"/>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35672-6B61-B886-9FF2-C18FA480FD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3C0E69-0270-D5FE-0D64-DF9E47F3E646}"/>
              </a:ext>
            </a:extLst>
          </p:cNvPr>
          <p:cNvSpPr>
            <a:spLocks noGrp="1"/>
          </p:cNvSpPr>
          <p:nvPr>
            <p:ph type="ctrTitle"/>
          </p:nvPr>
        </p:nvSpPr>
        <p:spPr>
          <a:xfrm>
            <a:off x="1524000" y="1535651"/>
            <a:ext cx="9144000" cy="1276889"/>
          </a:xfrm>
        </p:spPr>
        <p:txBody>
          <a:bodyPr/>
          <a:lstStyle/>
          <a:p>
            <a:r>
              <a:rPr lang="en-US" dirty="0"/>
              <a:t>Cameron Rockwell</a:t>
            </a:r>
          </a:p>
        </p:txBody>
      </p:sp>
      <p:sp>
        <p:nvSpPr>
          <p:cNvPr id="3" name="Subtitle 2">
            <a:extLst>
              <a:ext uri="{FF2B5EF4-FFF2-40B4-BE49-F238E27FC236}">
                <a16:creationId xmlns:a16="http://schemas.microsoft.com/office/drawing/2014/main" id="{993B3920-0098-A4B0-CE04-ECA241CA7EA6}"/>
              </a:ext>
            </a:extLst>
          </p:cNvPr>
          <p:cNvSpPr>
            <a:spLocks noGrp="1"/>
          </p:cNvSpPr>
          <p:nvPr>
            <p:ph type="subTitle" idx="1"/>
          </p:nvPr>
        </p:nvSpPr>
        <p:spPr>
          <a:xfrm>
            <a:off x="746550" y="2814207"/>
            <a:ext cx="10733663" cy="1655762"/>
          </a:xfrm>
        </p:spPr>
        <p:txBody>
          <a:bodyPr vert="horz" lIns="91440" tIns="45720" rIns="91440" bIns="45720" rtlCol="0" anchor="t">
            <a:noAutofit/>
          </a:bodyPr>
          <a:lstStyle/>
          <a:p>
            <a:r>
              <a:rPr lang="en-US" sz="1800" dirty="0">
                <a:solidFill>
                  <a:schemeClr val="tx1">
                    <a:lumMod val="76000"/>
                    <a:lumOff val="24000"/>
                  </a:schemeClr>
                </a:solidFill>
                <a:ea typeface="+mn-lt"/>
                <a:cs typeface="+mn-lt"/>
              </a:rPr>
              <a:t>"Enter to Learn, Go Forth to Serve" is exemplified by Cameron's dedication to use the technical skill and knowledge he has gained at Keene State to give back to his home community through volunteer service, both officially at the Arts Center, and unofficially, through his independent litter cleanup efforts. As a socially conscious individual, Cameron prioritizes small acts of kindness, such as those involved in being an Orientation Leader, and acts of service, such as litter cleanup, because he knows that individual actions can spark a larger difference in the world. </a:t>
            </a:r>
            <a:endParaRPr lang="en-US" sz="1800" dirty="0">
              <a:solidFill>
                <a:schemeClr val="tx1">
                  <a:lumMod val="76000"/>
                  <a:lumOff val="24000"/>
                </a:schemeClr>
              </a:solidFill>
            </a:endParaRPr>
          </a:p>
        </p:txBody>
      </p:sp>
    </p:spTree>
    <p:extLst>
      <p:ext uri="{BB962C8B-B14F-4D97-AF65-F5344CB8AC3E}">
        <p14:creationId xmlns:p14="http://schemas.microsoft.com/office/powerpoint/2010/main" val="3540998061"/>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ADB30-33AB-7EAC-201D-C5DF773F133F}"/>
              </a:ext>
            </a:extLst>
          </p:cNvPr>
          <p:cNvSpPr>
            <a:spLocks noGrp="1"/>
          </p:cNvSpPr>
          <p:nvPr>
            <p:ph type="title"/>
          </p:nvPr>
        </p:nvSpPr>
        <p:spPr>
          <a:xfrm>
            <a:off x="843845" y="1941757"/>
            <a:ext cx="10515600" cy="1325563"/>
          </a:xfrm>
        </p:spPr>
        <p:txBody>
          <a:bodyPr>
            <a:normAutofit/>
          </a:bodyPr>
          <a:lstStyle/>
          <a:p>
            <a:pPr algn="ctr"/>
            <a:r>
              <a:rPr lang="en-US" sz="6000" dirty="0"/>
              <a:t>Sophia Brasley</a:t>
            </a:r>
          </a:p>
        </p:txBody>
      </p:sp>
      <p:sp>
        <p:nvSpPr>
          <p:cNvPr id="3" name="Content Placeholder 2">
            <a:extLst>
              <a:ext uri="{FF2B5EF4-FFF2-40B4-BE49-F238E27FC236}">
                <a16:creationId xmlns:a16="http://schemas.microsoft.com/office/drawing/2014/main" id="{EF328AD4-4B67-F05B-455F-CA61B7B0E728}"/>
              </a:ext>
            </a:extLst>
          </p:cNvPr>
          <p:cNvSpPr>
            <a:spLocks noGrp="1"/>
          </p:cNvSpPr>
          <p:nvPr>
            <p:ph idx="1"/>
          </p:nvPr>
        </p:nvSpPr>
        <p:spPr>
          <a:xfrm>
            <a:off x="838200" y="3089980"/>
            <a:ext cx="10515600" cy="1647650"/>
          </a:xfrm>
        </p:spPr>
        <p:txBody>
          <a:bodyPr vert="horz" lIns="91440" tIns="45720" rIns="91440" bIns="45720" rtlCol="0" anchor="t">
            <a:normAutofit/>
          </a:bodyPr>
          <a:lstStyle/>
          <a:p>
            <a:pPr marL="0" indent="0" algn="ctr">
              <a:buNone/>
            </a:pPr>
            <a:r>
              <a:rPr lang="en-US" sz="2000" dirty="0">
                <a:latin typeface="Aptos Display"/>
                <a:cs typeface="Times"/>
              </a:rPr>
              <a:t>In addition to her multiple roles within Student Government, Sophia served as a Community Assistant in one of our largest, first-year student residence halls, has held multiple leadership positions within her sorority, and works in the Office of the President on Commencement preparation and planning. Sophia has served KSC unselfishly throughout her entire four years here and certainly demonstrates outstanding leadership through her involvement and support of others.</a:t>
            </a:r>
            <a:endParaRPr lang="en-US" sz="2000">
              <a:latin typeface="Aptos Display"/>
            </a:endParaRPr>
          </a:p>
        </p:txBody>
      </p:sp>
    </p:spTree>
    <p:extLst>
      <p:ext uri="{BB962C8B-B14F-4D97-AF65-F5344CB8AC3E}">
        <p14:creationId xmlns:p14="http://schemas.microsoft.com/office/powerpoint/2010/main" val="1832721428"/>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F022E-2467-49BB-9F6E-123931429810}"/>
              </a:ext>
            </a:extLst>
          </p:cNvPr>
          <p:cNvSpPr>
            <a:spLocks noGrp="1"/>
          </p:cNvSpPr>
          <p:nvPr>
            <p:ph type="title"/>
          </p:nvPr>
        </p:nvSpPr>
        <p:spPr>
          <a:xfrm>
            <a:off x="832556" y="2008099"/>
            <a:ext cx="10515600" cy="1325563"/>
          </a:xfrm>
        </p:spPr>
        <p:txBody>
          <a:bodyPr>
            <a:normAutofit/>
          </a:bodyPr>
          <a:lstStyle/>
          <a:p>
            <a:pPr algn="ctr"/>
            <a:r>
              <a:rPr lang="en-US" sz="6000" dirty="0"/>
              <a:t>Charlotte King</a:t>
            </a:r>
          </a:p>
        </p:txBody>
      </p:sp>
      <p:sp>
        <p:nvSpPr>
          <p:cNvPr id="3" name="Content Placeholder 2">
            <a:extLst>
              <a:ext uri="{FF2B5EF4-FFF2-40B4-BE49-F238E27FC236}">
                <a16:creationId xmlns:a16="http://schemas.microsoft.com/office/drawing/2014/main" id="{9874D7E6-FBEB-5A36-07D7-65E7F6F85598}"/>
              </a:ext>
            </a:extLst>
          </p:cNvPr>
          <p:cNvSpPr>
            <a:spLocks noGrp="1"/>
          </p:cNvSpPr>
          <p:nvPr>
            <p:ph idx="1"/>
          </p:nvPr>
        </p:nvSpPr>
        <p:spPr>
          <a:xfrm>
            <a:off x="832556" y="3095625"/>
            <a:ext cx="10515600" cy="1579916"/>
          </a:xfrm>
        </p:spPr>
        <p:txBody>
          <a:bodyPr vert="horz" lIns="91440" tIns="45720" rIns="91440" bIns="45720" rtlCol="0" anchor="t">
            <a:normAutofit/>
          </a:bodyPr>
          <a:lstStyle/>
          <a:p>
            <a:pPr marL="0" indent="0" algn="ctr">
              <a:buNone/>
            </a:pPr>
            <a:r>
              <a:rPr lang="en-US" sz="2000" dirty="0">
                <a:solidFill>
                  <a:schemeClr val="tx1">
                    <a:lumMod val="76000"/>
                    <a:lumOff val="24000"/>
                  </a:schemeClr>
                </a:solidFill>
                <a:latin typeface="Aptos Display"/>
                <a:cs typeface="Times"/>
              </a:rPr>
              <a:t>Charlotte King is the Managing Executive Editor for The Equinox. In this role, they have led an editorial board of as many as 16 section, copy, and photo editors in addition to a webmaster, social media director, art director, multimedia director, and senior photographers and reporters. The Equinox has received many awards under Charlotte's leadership as the arts and entertainment editor as well as their current role as managing executive editor.</a:t>
            </a:r>
            <a:endParaRPr lang="en-US" sz="2000">
              <a:solidFill>
                <a:schemeClr val="tx1">
                  <a:lumMod val="76000"/>
                  <a:lumOff val="24000"/>
                </a:schemeClr>
              </a:solidFill>
              <a:latin typeface="Aptos Display"/>
            </a:endParaRPr>
          </a:p>
        </p:txBody>
      </p:sp>
    </p:spTree>
    <p:extLst>
      <p:ext uri="{BB962C8B-B14F-4D97-AF65-F5344CB8AC3E}">
        <p14:creationId xmlns:p14="http://schemas.microsoft.com/office/powerpoint/2010/main" val="2494502053"/>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AFF4-52CE-D403-58B1-D41E8BE9651B}"/>
              </a:ext>
            </a:extLst>
          </p:cNvPr>
          <p:cNvSpPr>
            <a:spLocks noGrp="1"/>
          </p:cNvSpPr>
          <p:nvPr>
            <p:ph type="title"/>
          </p:nvPr>
        </p:nvSpPr>
        <p:spPr>
          <a:xfrm>
            <a:off x="838200" y="2013669"/>
            <a:ext cx="10515600" cy="1325563"/>
          </a:xfrm>
        </p:spPr>
        <p:txBody>
          <a:bodyPr>
            <a:normAutofit/>
          </a:bodyPr>
          <a:lstStyle/>
          <a:p>
            <a:pPr algn="ctr"/>
            <a:r>
              <a:rPr lang="en-US" sz="6000" dirty="0"/>
              <a:t>Destiny Martineau</a:t>
            </a:r>
            <a:endParaRPr lang="en-US" sz="6000"/>
          </a:p>
        </p:txBody>
      </p:sp>
      <p:sp>
        <p:nvSpPr>
          <p:cNvPr id="3" name="Content Placeholder 2">
            <a:extLst>
              <a:ext uri="{FF2B5EF4-FFF2-40B4-BE49-F238E27FC236}">
                <a16:creationId xmlns:a16="http://schemas.microsoft.com/office/drawing/2014/main" id="{1677D0DC-9A84-CC79-30F8-A2240F3146B7}"/>
              </a:ext>
            </a:extLst>
          </p:cNvPr>
          <p:cNvSpPr>
            <a:spLocks noGrp="1"/>
          </p:cNvSpPr>
          <p:nvPr>
            <p:ph idx="1"/>
          </p:nvPr>
        </p:nvSpPr>
        <p:spPr>
          <a:xfrm>
            <a:off x="838200" y="3140780"/>
            <a:ext cx="10515600" cy="1879072"/>
          </a:xfrm>
        </p:spPr>
        <p:txBody>
          <a:bodyPr vert="horz" lIns="91440" tIns="45720" rIns="91440" bIns="45720" rtlCol="0" anchor="t">
            <a:normAutofit/>
          </a:bodyPr>
          <a:lstStyle/>
          <a:p>
            <a:pPr algn="ctr">
              <a:buNone/>
            </a:pPr>
            <a:r>
              <a:rPr lang="en-US" sz="2000" dirty="0">
                <a:latin typeface="Times"/>
                <a:cs typeface="Times"/>
              </a:rPr>
              <a:t>In an effort to get more involved on campus, Destiny applied for an orientation position. After just one year her presence and leadership skills were clearly apparent, and she applied and got one of the Orientation Student Coordinator positions. She has been asked to sit on search committees on behalf of students, she is a Student Ambassador for her major while working a nearly full-time job off campus. She is also student teaching and still continues to lead and support. She also taught multiple FYS classes in one semester.</a:t>
            </a:r>
            <a:endParaRPr lang="en-US" sz="2000" dirty="0"/>
          </a:p>
          <a:p>
            <a:pPr marL="0" indent="0" algn="ctr">
              <a:buNone/>
            </a:pPr>
            <a:endParaRPr lang="en-US" sz="2000" dirty="0"/>
          </a:p>
        </p:txBody>
      </p:sp>
    </p:spTree>
    <p:extLst>
      <p:ext uri="{BB962C8B-B14F-4D97-AF65-F5344CB8AC3E}">
        <p14:creationId xmlns:p14="http://schemas.microsoft.com/office/powerpoint/2010/main" val="3093717802"/>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AC52C-62D7-E171-EBE7-3DD0986501A0}"/>
              </a:ext>
            </a:extLst>
          </p:cNvPr>
          <p:cNvSpPr>
            <a:spLocks noGrp="1"/>
          </p:cNvSpPr>
          <p:nvPr>
            <p:ph type="title"/>
          </p:nvPr>
        </p:nvSpPr>
        <p:spPr>
          <a:xfrm>
            <a:off x="837504" y="2301536"/>
            <a:ext cx="10515600" cy="1325563"/>
          </a:xfrm>
        </p:spPr>
        <p:txBody>
          <a:bodyPr>
            <a:normAutofit/>
          </a:bodyPr>
          <a:lstStyle/>
          <a:p>
            <a:pPr algn="ctr"/>
            <a:r>
              <a:rPr lang="en-US" sz="6000" dirty="0"/>
              <a:t>Colin Murphy</a:t>
            </a:r>
            <a:endParaRPr lang="en-US" sz="6000"/>
          </a:p>
        </p:txBody>
      </p:sp>
      <p:sp>
        <p:nvSpPr>
          <p:cNvPr id="3" name="Content Placeholder 2">
            <a:extLst>
              <a:ext uri="{FF2B5EF4-FFF2-40B4-BE49-F238E27FC236}">
                <a16:creationId xmlns:a16="http://schemas.microsoft.com/office/drawing/2014/main" id="{3CC2E7BA-79C3-E5CE-E16C-BA0E6A80A844}"/>
              </a:ext>
            </a:extLst>
          </p:cNvPr>
          <p:cNvSpPr>
            <a:spLocks noGrp="1"/>
          </p:cNvSpPr>
          <p:nvPr>
            <p:ph idx="1"/>
          </p:nvPr>
        </p:nvSpPr>
        <p:spPr>
          <a:xfrm>
            <a:off x="832556" y="3428647"/>
            <a:ext cx="10515600" cy="1608138"/>
          </a:xfrm>
        </p:spPr>
        <p:txBody>
          <a:bodyPr vert="horz" lIns="91440" tIns="45720" rIns="91440" bIns="45720" rtlCol="0" anchor="t">
            <a:normAutofit/>
          </a:bodyPr>
          <a:lstStyle/>
          <a:p>
            <a:pPr marL="0" indent="0" algn="ctr">
              <a:buNone/>
            </a:pPr>
            <a:r>
              <a:rPr lang="en-US" sz="2000" dirty="0">
                <a:solidFill>
                  <a:schemeClr val="tx1">
                    <a:lumMod val="76000"/>
                    <a:lumOff val="24000"/>
                  </a:schemeClr>
                </a:solidFill>
                <a:latin typeface="Aptos Display"/>
                <a:cs typeface="Times"/>
              </a:rPr>
              <a:t>Colin has made a unique contribution to Keene State College. He is the president of the Keene State Media Productions club. Colin took a struggling club with low membership and revitalized its mission, doubled its membership, and amplified its presence in the Film Studies department, across campus, and in the community. With KSMP, he has provided 21st century learning opportunities to students interested in digital media production.</a:t>
            </a:r>
            <a:endParaRPr lang="en-US" sz="2000">
              <a:solidFill>
                <a:schemeClr val="tx1">
                  <a:lumMod val="76000"/>
                  <a:lumOff val="24000"/>
                </a:schemeClr>
              </a:solidFill>
              <a:latin typeface="Aptos Display"/>
            </a:endParaRPr>
          </a:p>
        </p:txBody>
      </p:sp>
    </p:spTree>
    <p:extLst>
      <p:ext uri="{BB962C8B-B14F-4D97-AF65-F5344CB8AC3E}">
        <p14:creationId xmlns:p14="http://schemas.microsoft.com/office/powerpoint/2010/main" val="826108520"/>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66C99-0B4B-67BF-7A20-7048C943A5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8BB873-3146-4F2C-EA5A-306AD57C7D6B}"/>
              </a:ext>
            </a:extLst>
          </p:cNvPr>
          <p:cNvSpPr>
            <a:spLocks noGrp="1"/>
          </p:cNvSpPr>
          <p:nvPr>
            <p:ph type="ctrTitle"/>
          </p:nvPr>
        </p:nvSpPr>
        <p:spPr>
          <a:xfrm>
            <a:off x="1524000" y="1535651"/>
            <a:ext cx="9144000" cy="1276889"/>
          </a:xfrm>
        </p:spPr>
        <p:txBody>
          <a:bodyPr/>
          <a:lstStyle/>
          <a:p>
            <a:r>
              <a:rPr lang="en-US" dirty="0"/>
              <a:t>Sarah Grindrod</a:t>
            </a:r>
          </a:p>
        </p:txBody>
      </p:sp>
      <p:sp>
        <p:nvSpPr>
          <p:cNvPr id="3" name="Subtitle 2">
            <a:extLst>
              <a:ext uri="{FF2B5EF4-FFF2-40B4-BE49-F238E27FC236}">
                <a16:creationId xmlns:a16="http://schemas.microsoft.com/office/drawing/2014/main" id="{31B717D2-EFF5-2D5F-62F9-AE56553F3512}"/>
              </a:ext>
            </a:extLst>
          </p:cNvPr>
          <p:cNvSpPr>
            <a:spLocks noGrp="1"/>
          </p:cNvSpPr>
          <p:nvPr>
            <p:ph type="subTitle" idx="1"/>
          </p:nvPr>
        </p:nvSpPr>
        <p:spPr>
          <a:xfrm>
            <a:off x="684676" y="2814207"/>
            <a:ext cx="10989205" cy="1655762"/>
          </a:xfrm>
        </p:spPr>
        <p:txBody>
          <a:bodyPr vert="horz" lIns="91440" tIns="45720" rIns="91440" bIns="45720" rtlCol="0" anchor="t">
            <a:noAutofit/>
          </a:bodyPr>
          <a:lstStyle/>
          <a:p>
            <a:r>
              <a:rPr lang="en-US" sz="1800" dirty="0">
                <a:solidFill>
                  <a:schemeClr val="tx1">
                    <a:lumMod val="76000"/>
                    <a:lumOff val="24000"/>
                  </a:schemeClr>
                </a:solidFill>
                <a:ea typeface="+mn-lt"/>
                <a:cs typeface="+mn-lt"/>
              </a:rPr>
              <a:t>Sarah Grindrod has made a profound impact on the Student Center as the Tech Lead, demonstrating exceptional leadership, technical expertise, and initiative. Her role involves managing the technical aspects of a wide range of campus events, from concerts to student organization meetings, where she ensures the execution of successful events and resolves any issues that arise with precision and professionalism. Sarah has not only supported these events but has also become a go-to resource for both her peers and supervisors, making her an indispensable part of the team. </a:t>
            </a:r>
            <a:endParaRPr lang="en-US" sz="1800" dirty="0">
              <a:solidFill>
                <a:schemeClr val="tx1">
                  <a:lumMod val="76000"/>
                  <a:lumOff val="24000"/>
                </a:schemeClr>
              </a:solidFill>
            </a:endParaRPr>
          </a:p>
        </p:txBody>
      </p:sp>
    </p:spTree>
    <p:extLst>
      <p:ext uri="{BB962C8B-B14F-4D97-AF65-F5344CB8AC3E}">
        <p14:creationId xmlns:p14="http://schemas.microsoft.com/office/powerpoint/2010/main" val="717901736"/>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BB961-C423-539E-CD82-53B8301F62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CD4D0A-DA85-3943-F6BB-8B01200C6C3B}"/>
              </a:ext>
            </a:extLst>
          </p:cNvPr>
          <p:cNvSpPr>
            <a:spLocks noGrp="1"/>
          </p:cNvSpPr>
          <p:nvPr>
            <p:ph type="ctrTitle"/>
          </p:nvPr>
        </p:nvSpPr>
        <p:spPr>
          <a:xfrm>
            <a:off x="1524000" y="1535651"/>
            <a:ext cx="9144000" cy="1276889"/>
          </a:xfrm>
        </p:spPr>
        <p:txBody>
          <a:bodyPr/>
          <a:lstStyle/>
          <a:p>
            <a:r>
              <a:rPr lang="en-US" dirty="0"/>
              <a:t>Jacob Huber</a:t>
            </a:r>
          </a:p>
        </p:txBody>
      </p:sp>
      <p:sp>
        <p:nvSpPr>
          <p:cNvPr id="3" name="Subtitle 2">
            <a:extLst>
              <a:ext uri="{FF2B5EF4-FFF2-40B4-BE49-F238E27FC236}">
                <a16:creationId xmlns:a16="http://schemas.microsoft.com/office/drawing/2014/main" id="{7B051C07-2C58-B8EF-2AA1-132DC746F550}"/>
              </a:ext>
            </a:extLst>
          </p:cNvPr>
          <p:cNvSpPr>
            <a:spLocks noGrp="1"/>
          </p:cNvSpPr>
          <p:nvPr>
            <p:ph type="subTitle" idx="1"/>
          </p:nvPr>
        </p:nvSpPr>
        <p:spPr>
          <a:xfrm>
            <a:off x="625300" y="2814207"/>
            <a:ext cx="11058477" cy="1655762"/>
          </a:xfrm>
        </p:spPr>
        <p:txBody>
          <a:bodyPr vert="horz" lIns="91440" tIns="45720" rIns="91440" bIns="45720" rtlCol="0" anchor="t">
            <a:noAutofit/>
          </a:bodyPr>
          <a:lstStyle/>
          <a:p>
            <a:r>
              <a:rPr lang="en-US" sz="1800" dirty="0">
                <a:solidFill>
                  <a:schemeClr val="tx1">
                    <a:lumMod val="76000"/>
                    <a:lumOff val="24000"/>
                  </a:schemeClr>
                </a:solidFill>
                <a:ea typeface="+mn-lt"/>
                <a:cs typeface="+mn-lt"/>
              </a:rPr>
              <a:t>Jacob has gone leaps and bounds over what it means to be a leader, brother and president. Since adopting the role this semester there has been noticeable improvements to our community in all aspects. He has taken a big workload this semester, not only planning the majority of Sigma Pi events, but participating as well. Jacob is not only an extremely funny guy but he is also very empathic and down to earth. He treats all his brothers in the fraternity with equal love and care.</a:t>
            </a:r>
            <a:endParaRPr lang="en-US" sz="1800" dirty="0">
              <a:solidFill>
                <a:schemeClr val="tx1">
                  <a:lumMod val="76000"/>
                  <a:lumOff val="24000"/>
                </a:schemeClr>
              </a:solidFill>
            </a:endParaRPr>
          </a:p>
        </p:txBody>
      </p:sp>
    </p:spTree>
    <p:extLst>
      <p:ext uri="{BB962C8B-B14F-4D97-AF65-F5344CB8AC3E}">
        <p14:creationId xmlns:p14="http://schemas.microsoft.com/office/powerpoint/2010/main" val="4024730186"/>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7ABB9-62FD-991F-9F85-9B79FD10E1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B12FB3-6B4D-6C38-1C4D-3DA15E3E3BD0}"/>
              </a:ext>
            </a:extLst>
          </p:cNvPr>
          <p:cNvSpPr>
            <a:spLocks noGrp="1"/>
          </p:cNvSpPr>
          <p:nvPr>
            <p:ph type="ctrTitle"/>
          </p:nvPr>
        </p:nvSpPr>
        <p:spPr>
          <a:xfrm>
            <a:off x="1524000" y="1535651"/>
            <a:ext cx="9144000" cy="1276889"/>
          </a:xfrm>
        </p:spPr>
        <p:txBody>
          <a:bodyPr/>
          <a:lstStyle/>
          <a:p>
            <a:r>
              <a:rPr lang="en-US" dirty="0"/>
              <a:t>Liz Cahoon</a:t>
            </a:r>
          </a:p>
        </p:txBody>
      </p:sp>
      <p:sp>
        <p:nvSpPr>
          <p:cNvPr id="3" name="Subtitle 2">
            <a:extLst>
              <a:ext uri="{FF2B5EF4-FFF2-40B4-BE49-F238E27FC236}">
                <a16:creationId xmlns:a16="http://schemas.microsoft.com/office/drawing/2014/main" id="{7CE8BF52-C4CA-9709-0A49-B1EC5677DB73}"/>
              </a:ext>
            </a:extLst>
          </p:cNvPr>
          <p:cNvSpPr>
            <a:spLocks noGrp="1"/>
          </p:cNvSpPr>
          <p:nvPr>
            <p:ph type="subTitle" idx="1"/>
          </p:nvPr>
        </p:nvSpPr>
        <p:spPr>
          <a:xfrm>
            <a:off x="536235" y="2814207"/>
            <a:ext cx="11177230" cy="1655762"/>
          </a:xfrm>
        </p:spPr>
        <p:txBody>
          <a:bodyPr vert="horz" lIns="91440" tIns="45720" rIns="91440" bIns="45720" rtlCol="0" anchor="t">
            <a:noAutofit/>
          </a:bodyPr>
          <a:lstStyle/>
          <a:p>
            <a:r>
              <a:rPr lang="en-US" sz="1800" dirty="0">
                <a:solidFill>
                  <a:schemeClr val="tx1">
                    <a:lumMod val="76000"/>
                    <a:lumOff val="24000"/>
                  </a:schemeClr>
                </a:solidFill>
                <a:ea typeface="+mn-lt"/>
                <a:cs typeface="+mn-lt"/>
              </a:rPr>
              <a:t>Liz has gone above and beyond because she does not only do an amazing job as our advisor, she has also done an amazing job of being our friend and supporter. Liz has shown up to every ceremony we’ve had to support us and be there to cheer us on. She even showed up to sister bonding potlucks with her own dish so she could be a part of it. Liz being in attendance has greatly improved the morale of our organization at our worst times. </a:t>
            </a:r>
            <a:endParaRPr lang="en-US" sz="1800" dirty="0">
              <a:solidFill>
                <a:schemeClr val="tx1">
                  <a:lumMod val="76000"/>
                  <a:lumOff val="24000"/>
                </a:schemeClr>
              </a:solidFill>
            </a:endParaRPr>
          </a:p>
        </p:txBody>
      </p:sp>
    </p:spTree>
    <p:extLst>
      <p:ext uri="{BB962C8B-B14F-4D97-AF65-F5344CB8AC3E}">
        <p14:creationId xmlns:p14="http://schemas.microsoft.com/office/powerpoint/2010/main" val="1844769383"/>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2F5E6-CEA2-E89F-422B-E7AC3243B2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FE282E-B724-8EA9-6584-425DD89BD9E3}"/>
              </a:ext>
            </a:extLst>
          </p:cNvPr>
          <p:cNvSpPr>
            <a:spLocks noGrp="1"/>
          </p:cNvSpPr>
          <p:nvPr>
            <p:ph type="ctrTitle"/>
          </p:nvPr>
        </p:nvSpPr>
        <p:spPr>
          <a:xfrm>
            <a:off x="1524000" y="1535651"/>
            <a:ext cx="9144000" cy="1276889"/>
          </a:xfrm>
        </p:spPr>
        <p:txBody>
          <a:bodyPr/>
          <a:lstStyle/>
          <a:p>
            <a:r>
              <a:rPr lang="en-US" dirty="0"/>
              <a:t>Angel Bouchard</a:t>
            </a:r>
          </a:p>
        </p:txBody>
      </p:sp>
      <p:sp>
        <p:nvSpPr>
          <p:cNvPr id="3" name="Subtitle 2">
            <a:extLst>
              <a:ext uri="{FF2B5EF4-FFF2-40B4-BE49-F238E27FC236}">
                <a16:creationId xmlns:a16="http://schemas.microsoft.com/office/drawing/2014/main" id="{03FDF7D2-F139-8772-73DA-4DF4575F5FB8}"/>
              </a:ext>
            </a:extLst>
          </p:cNvPr>
          <p:cNvSpPr>
            <a:spLocks noGrp="1"/>
          </p:cNvSpPr>
          <p:nvPr>
            <p:ph type="subTitle" idx="1"/>
          </p:nvPr>
        </p:nvSpPr>
        <p:spPr>
          <a:xfrm>
            <a:off x="556027" y="2814207"/>
            <a:ext cx="11068373" cy="1655762"/>
          </a:xfrm>
        </p:spPr>
        <p:txBody>
          <a:bodyPr vert="horz" lIns="91440" tIns="45720" rIns="91440" bIns="45720" rtlCol="0" anchor="t">
            <a:noAutofit/>
          </a:bodyPr>
          <a:lstStyle/>
          <a:p>
            <a:r>
              <a:rPr lang="en-US" sz="1800" dirty="0">
                <a:solidFill>
                  <a:srgbClr val="5E5E5E"/>
                </a:solidFill>
                <a:ea typeface="+mn-lt"/>
                <a:cs typeface="+mn-lt"/>
              </a:rPr>
              <a:t> </a:t>
            </a:r>
            <a:r>
              <a:rPr lang="en-US" sz="1800" dirty="0">
                <a:solidFill>
                  <a:schemeClr val="tx1">
                    <a:lumMod val="76000"/>
                    <a:lumOff val="24000"/>
                  </a:schemeClr>
                </a:solidFill>
                <a:ea typeface="+mn-lt"/>
                <a:cs typeface="+mn-lt"/>
              </a:rPr>
              <a:t>Angel has made a tremendous positive impact on both the workplace and the broader campus community through her exceptional work ethic and dedication to her role. She consistently picks up additional shifts when needed and works long hours to help ensure the building is in top condition. Her preference for early morning shifts is particularly valuable, as she takes the initiative to ensure the building is open, ready, and well-prepared for the day’s events and guests.</a:t>
            </a:r>
            <a:endParaRPr lang="en-US" sz="1800" dirty="0">
              <a:solidFill>
                <a:schemeClr val="tx1">
                  <a:lumMod val="76000"/>
                  <a:lumOff val="24000"/>
                </a:schemeClr>
              </a:solidFill>
            </a:endParaRPr>
          </a:p>
        </p:txBody>
      </p:sp>
    </p:spTree>
    <p:extLst>
      <p:ext uri="{BB962C8B-B14F-4D97-AF65-F5344CB8AC3E}">
        <p14:creationId xmlns:p14="http://schemas.microsoft.com/office/powerpoint/2010/main" val="1877262206"/>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BC305-F883-62E0-D660-B3E6E98762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9822DE-AB86-DD9C-1AF0-9F240DE122B4}"/>
              </a:ext>
            </a:extLst>
          </p:cNvPr>
          <p:cNvSpPr>
            <a:spLocks noGrp="1"/>
          </p:cNvSpPr>
          <p:nvPr>
            <p:ph type="ctrTitle"/>
          </p:nvPr>
        </p:nvSpPr>
        <p:spPr>
          <a:xfrm>
            <a:off x="1524000" y="1535651"/>
            <a:ext cx="9144000" cy="1276889"/>
          </a:xfrm>
        </p:spPr>
        <p:txBody>
          <a:bodyPr/>
          <a:lstStyle/>
          <a:p>
            <a:r>
              <a:rPr lang="en-US" dirty="0"/>
              <a:t>Jacob Favolise</a:t>
            </a:r>
          </a:p>
        </p:txBody>
      </p:sp>
      <p:sp>
        <p:nvSpPr>
          <p:cNvPr id="3" name="Subtitle 2">
            <a:extLst>
              <a:ext uri="{FF2B5EF4-FFF2-40B4-BE49-F238E27FC236}">
                <a16:creationId xmlns:a16="http://schemas.microsoft.com/office/drawing/2014/main" id="{201DE218-BE66-5D91-5D6A-6C4C63711ECC}"/>
              </a:ext>
            </a:extLst>
          </p:cNvPr>
          <p:cNvSpPr>
            <a:spLocks noGrp="1"/>
          </p:cNvSpPr>
          <p:nvPr>
            <p:ph type="subTitle" idx="1"/>
          </p:nvPr>
        </p:nvSpPr>
        <p:spPr>
          <a:xfrm>
            <a:off x="536235" y="2814207"/>
            <a:ext cx="11127749" cy="1655762"/>
          </a:xfrm>
        </p:spPr>
        <p:txBody>
          <a:bodyPr vert="horz" lIns="91440" tIns="45720" rIns="91440" bIns="45720" rtlCol="0" anchor="t">
            <a:noAutofit/>
          </a:bodyPr>
          <a:lstStyle/>
          <a:p>
            <a:r>
              <a:rPr lang="en-US" sz="1800" dirty="0">
                <a:solidFill>
                  <a:schemeClr val="tx1">
                    <a:lumMod val="76000"/>
                    <a:lumOff val="24000"/>
                  </a:schemeClr>
                </a:solidFill>
                <a:ea typeface="+mn-lt"/>
                <a:cs typeface="+mn-lt"/>
              </a:rPr>
              <a:t>Jacob helped support policies that enhanced student learning and academic integrity. He challenged faculty and staff to confront difficult questions and remain true to the college’s mission and values. His role allowed him to represent the student body in a truly distinctive way. Jacob’s involvement in politics also extends beyond the campus and into the city of Keene. He recently won a seat on Keene’s City Council, becoming the first Keene State College student to serve in this position. </a:t>
            </a:r>
            <a:endParaRPr lang="en-US" sz="1800" dirty="0">
              <a:solidFill>
                <a:schemeClr val="tx1">
                  <a:lumMod val="76000"/>
                  <a:lumOff val="24000"/>
                </a:schemeClr>
              </a:solidFill>
            </a:endParaRPr>
          </a:p>
        </p:txBody>
      </p:sp>
    </p:spTree>
    <p:extLst>
      <p:ext uri="{BB962C8B-B14F-4D97-AF65-F5344CB8AC3E}">
        <p14:creationId xmlns:p14="http://schemas.microsoft.com/office/powerpoint/2010/main" val="633178060"/>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4503</Words>
  <Application>Microsoft Macintosh PowerPoint</Application>
  <PresentationFormat>Widescreen</PresentationFormat>
  <Paragraphs>94</Paragraphs>
  <Slides>47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Aptos</vt:lpstr>
      <vt:lpstr>Aptos Display</vt:lpstr>
      <vt:lpstr>Arial</vt:lpstr>
      <vt:lpstr>Times</vt:lpstr>
      <vt:lpstr>office theme</vt:lpstr>
      <vt:lpstr>Welcome to the 35th Annual  Leadership Awards Banquet</vt:lpstr>
      <vt:lpstr>Moses Fisher</vt:lpstr>
      <vt:lpstr>Phi Sigma Sigma</vt:lpstr>
      <vt:lpstr>Shannon Wills</vt:lpstr>
      <vt:lpstr>Sarah Grindrod</vt:lpstr>
      <vt:lpstr>Jacob Huber</vt:lpstr>
      <vt:lpstr>Liz Cahoon</vt:lpstr>
      <vt:lpstr>Angel Bouchard</vt:lpstr>
      <vt:lpstr>Jacob Favolise</vt:lpstr>
      <vt:lpstr>Ashley Enis</vt:lpstr>
      <vt:lpstr>Patrick Garcia</vt:lpstr>
      <vt:lpstr>Ashleigh Moroni</vt:lpstr>
      <vt:lpstr>Caesar Barboa</vt:lpstr>
      <vt:lpstr>Kaylyn John-Zensky</vt:lpstr>
      <vt:lpstr>Nick Wyman</vt:lpstr>
      <vt:lpstr>Nirmala Tamang</vt:lpstr>
      <vt:lpstr>Ryan Rotigliano</vt:lpstr>
      <vt:lpstr>Jakob Hall</vt:lpstr>
      <vt:lpstr>Chloe Warner DeMond</vt:lpstr>
      <vt:lpstr>Grace Baldwin</vt:lpstr>
      <vt:lpstr>Ryan Severn</vt:lpstr>
      <vt:lpstr>Mary Ronning</vt:lpstr>
      <vt:lpstr>Charles Baxter</vt:lpstr>
      <vt:lpstr>Lia Ospina</vt:lpstr>
      <vt:lpstr>Jason Mowbray</vt:lpstr>
      <vt:lpstr>Ian Carter</vt:lpstr>
      <vt:lpstr>Kayla Turner</vt:lpstr>
      <vt:lpstr>Mykenzie Rives</vt:lpstr>
      <vt:lpstr>Abigail Hooper</vt:lpstr>
      <vt:lpstr>Donald Amoroso</vt:lpstr>
      <vt:lpstr>Hannah Owen</vt:lpstr>
      <vt:lpstr>WKNH</vt:lpstr>
      <vt:lpstr>Sasha Watts</vt:lpstr>
      <vt:lpstr>Amanda Rotigliano</vt:lpstr>
      <vt:lpstr>Lisa Johnson</vt:lpstr>
      <vt:lpstr>Jasmine Jordan</vt:lpstr>
      <vt:lpstr>Shyann Seymour</vt:lpstr>
      <vt:lpstr>Evan Parker</vt:lpstr>
      <vt:lpstr>Ben Harper</vt:lpstr>
      <vt:lpstr>Kerrin Shea</vt:lpstr>
      <vt:lpstr>Reganne Trevino</vt:lpstr>
      <vt:lpstr>Jozuwe Tunguru</vt:lpstr>
      <vt:lpstr>Cameron Rockwell</vt:lpstr>
      <vt:lpstr>Sophia Brasley</vt:lpstr>
      <vt:lpstr>Charlotte King</vt:lpstr>
      <vt:lpstr>Destiny Martineau</vt:lpstr>
      <vt:lpstr>Colin Murphy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Jessica Gagne Cloutier</cp:lastModifiedBy>
  <cp:revision>584</cp:revision>
  <dcterms:created xsi:type="dcterms:W3CDTF">2025-03-05T14:15:16Z</dcterms:created>
  <dcterms:modified xsi:type="dcterms:W3CDTF">2025-04-05T18:53:02Z</dcterms:modified>
</cp:coreProperties>
</file>